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98"/>
  </p:notesMasterIdLst>
  <p:handoutMasterIdLst>
    <p:handoutMasterId r:id="rId99"/>
  </p:handoutMasterIdLst>
  <p:sldIdLst>
    <p:sldId id="630" r:id="rId2"/>
    <p:sldId id="858" r:id="rId3"/>
    <p:sldId id="1076" r:id="rId4"/>
    <p:sldId id="716" r:id="rId5"/>
    <p:sldId id="717" r:id="rId6"/>
    <p:sldId id="698" r:id="rId7"/>
    <p:sldId id="1078" r:id="rId8"/>
    <p:sldId id="1029" r:id="rId9"/>
    <p:sldId id="995" r:id="rId10"/>
    <p:sldId id="699" r:id="rId11"/>
    <p:sldId id="1023" r:id="rId12"/>
    <p:sldId id="602" r:id="rId13"/>
    <p:sldId id="1067" r:id="rId14"/>
    <p:sldId id="595" r:id="rId15"/>
    <p:sldId id="1171" r:id="rId16"/>
    <p:sldId id="1041" r:id="rId17"/>
    <p:sldId id="564" r:id="rId18"/>
    <p:sldId id="603" r:id="rId19"/>
    <p:sldId id="629" r:id="rId20"/>
    <p:sldId id="1134" r:id="rId21"/>
    <p:sldId id="1167" r:id="rId22"/>
    <p:sldId id="1168" r:id="rId23"/>
    <p:sldId id="1169" r:id="rId24"/>
    <p:sldId id="1170" r:id="rId25"/>
    <p:sldId id="1032" r:id="rId26"/>
    <p:sldId id="846" r:id="rId27"/>
    <p:sldId id="983" r:id="rId28"/>
    <p:sldId id="815" r:id="rId29"/>
    <p:sldId id="984" r:id="rId30"/>
    <p:sldId id="1079" r:id="rId31"/>
    <p:sldId id="859" r:id="rId32"/>
    <p:sldId id="969" r:id="rId33"/>
    <p:sldId id="863" r:id="rId34"/>
    <p:sldId id="970" r:id="rId35"/>
    <p:sldId id="1010" r:id="rId36"/>
    <p:sldId id="860" r:id="rId37"/>
    <p:sldId id="1044" r:id="rId38"/>
    <p:sldId id="1074" r:id="rId39"/>
    <p:sldId id="867" r:id="rId40"/>
    <p:sldId id="990" r:id="rId41"/>
    <p:sldId id="1020" r:id="rId42"/>
    <p:sldId id="1019" r:id="rId43"/>
    <p:sldId id="1075" r:id="rId44"/>
    <p:sldId id="1035" r:id="rId45"/>
    <p:sldId id="1034" r:id="rId46"/>
    <p:sldId id="1072" r:id="rId47"/>
    <p:sldId id="812" r:id="rId48"/>
    <p:sldId id="1031" r:id="rId49"/>
    <p:sldId id="813" r:id="rId50"/>
    <p:sldId id="814" r:id="rId51"/>
    <p:sldId id="870" r:id="rId52"/>
    <p:sldId id="834" r:id="rId53"/>
    <p:sldId id="871" r:id="rId54"/>
    <p:sldId id="976" r:id="rId55"/>
    <p:sldId id="835" r:id="rId56"/>
    <p:sldId id="837" r:id="rId57"/>
    <p:sldId id="840" r:id="rId58"/>
    <p:sldId id="847" r:id="rId59"/>
    <p:sldId id="816" r:id="rId60"/>
    <p:sldId id="1024" r:id="rId61"/>
    <p:sldId id="817" r:id="rId62"/>
    <p:sldId id="897" r:id="rId63"/>
    <p:sldId id="972" r:id="rId64"/>
    <p:sldId id="1045" r:id="rId65"/>
    <p:sldId id="1046" r:id="rId66"/>
    <p:sldId id="1047" r:id="rId67"/>
    <p:sldId id="1048" r:id="rId68"/>
    <p:sldId id="1049" r:id="rId69"/>
    <p:sldId id="1073" r:id="rId70"/>
    <p:sldId id="1051" r:id="rId71"/>
    <p:sldId id="700" r:id="rId72"/>
    <p:sldId id="1054" r:id="rId73"/>
    <p:sldId id="1055" r:id="rId74"/>
    <p:sldId id="1056" r:id="rId75"/>
    <p:sldId id="1057" r:id="rId76"/>
    <p:sldId id="872" r:id="rId77"/>
    <p:sldId id="1058" r:id="rId78"/>
    <p:sldId id="1059" r:id="rId79"/>
    <p:sldId id="1060" r:id="rId80"/>
    <p:sldId id="1061" r:id="rId81"/>
    <p:sldId id="1062" r:id="rId82"/>
    <p:sldId id="1063" r:id="rId83"/>
    <p:sldId id="1080" r:id="rId84"/>
    <p:sldId id="1065" r:id="rId85"/>
    <p:sldId id="818" r:id="rId86"/>
    <p:sldId id="996" r:id="rId87"/>
    <p:sldId id="1066" r:id="rId88"/>
    <p:sldId id="1172" r:id="rId89"/>
    <p:sldId id="874" r:id="rId90"/>
    <p:sldId id="1038" r:id="rId91"/>
    <p:sldId id="1036" r:id="rId92"/>
    <p:sldId id="876" r:id="rId93"/>
    <p:sldId id="1174" r:id="rId94"/>
    <p:sldId id="675" r:id="rId95"/>
    <p:sldId id="945" r:id="rId96"/>
    <p:sldId id="712" r:id="rId97"/>
  </p:sldIdLst>
  <p:sldSz cx="9144000" cy="6858000" type="screen4x3"/>
  <p:notesSz cx="7010400" cy="9296400"/>
  <p:defaultTextStyle>
    <a:defPPr>
      <a:defRPr lang="en-US"/>
    </a:defPPr>
    <a:lvl1pPr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dong Lin" initials="XL" lastIdx="1" clrIdx="0">
    <p:extLst>
      <p:ext uri="{19B8F6BF-5375-455C-9EA6-DF929625EA0E}">
        <p15:presenceInfo xmlns:p15="http://schemas.microsoft.com/office/powerpoint/2012/main" userId="S::xlin08@uoguelph.ca::f81c5d77-a56e-4942-8e12-9d4f8c217c5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a:srgbClr val="FFFF00"/>
    <a:srgbClr val="DDDDDD"/>
    <a:srgbClr val="FFCCFF"/>
    <a:srgbClr val="FF99CC"/>
    <a:srgbClr val="CC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452" autoAdjust="0"/>
    <p:restoredTop sz="64187" autoAdjust="0"/>
  </p:normalViewPr>
  <p:slideViewPr>
    <p:cSldViewPr snapToObjects="1">
      <p:cViewPr varScale="1">
        <p:scale>
          <a:sx n="46" d="100"/>
          <a:sy n="46" d="100"/>
        </p:scale>
        <p:origin x="43" y="235"/>
      </p:cViewPr>
      <p:guideLst>
        <p:guide orient="horz" pos="2160"/>
        <p:guide pos="2880"/>
      </p:guideLst>
    </p:cSldViewPr>
  </p:slideViewPr>
  <p:outlineViewPr>
    <p:cViewPr>
      <p:scale>
        <a:sx n="33" d="100"/>
        <a:sy n="33" d="100"/>
      </p:scale>
      <p:origin x="48" y="33894"/>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p:scale>
          <a:sx n="100" d="100"/>
          <a:sy n="100" d="100"/>
        </p:scale>
        <p:origin x="-762" y="151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1" y="1"/>
            <a:ext cx="3038145" cy="464205"/>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lvl1pPr defTabSz="931844">
              <a:spcBef>
                <a:spcPct val="0"/>
              </a:spcBef>
              <a:buClrTx/>
              <a:buSzTx/>
              <a:buFontTx/>
              <a:buNone/>
              <a:defRPr sz="1300">
                <a:latin typeface="Times New Roman" pitchFamily="18" charset="0"/>
              </a:defRPr>
            </a:lvl1pPr>
          </a:lstStyle>
          <a:p>
            <a:pPr>
              <a:defRPr/>
            </a:pPr>
            <a:endParaRPr lang="zh-CN" altLang="en-US"/>
          </a:p>
        </p:txBody>
      </p:sp>
      <p:sp>
        <p:nvSpPr>
          <p:cNvPr id="106499" name="Rectangle 3"/>
          <p:cNvSpPr>
            <a:spLocks noGrp="1" noChangeArrowheads="1"/>
          </p:cNvSpPr>
          <p:nvPr>
            <p:ph type="dt" sz="quarter" idx="1"/>
          </p:nvPr>
        </p:nvSpPr>
        <p:spPr bwMode="auto">
          <a:xfrm>
            <a:off x="3970735" y="1"/>
            <a:ext cx="3038145" cy="464205"/>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lvl1pPr algn="r" defTabSz="931844">
              <a:spcBef>
                <a:spcPct val="0"/>
              </a:spcBef>
              <a:buClrTx/>
              <a:buSzTx/>
              <a:buFontTx/>
              <a:buNone/>
              <a:defRPr sz="1300">
                <a:latin typeface="Times New Roman"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1" y="8830660"/>
            <a:ext cx="3038145" cy="464205"/>
          </a:xfrm>
          <a:prstGeom prst="rect">
            <a:avLst/>
          </a:prstGeom>
          <a:noFill/>
          <a:ln w="9525">
            <a:noFill/>
            <a:miter lim="800000"/>
            <a:headEnd/>
            <a:tailEnd/>
          </a:ln>
          <a:effectLst/>
        </p:spPr>
        <p:txBody>
          <a:bodyPr vert="horz" wrap="square" lIns="93168" tIns="46584" rIns="93168" bIns="46584" numCol="1" anchor="b" anchorCtr="0" compatLnSpc="1">
            <a:prstTxWarp prst="textNoShape">
              <a:avLst/>
            </a:prstTxWarp>
          </a:bodyPr>
          <a:lstStyle>
            <a:lvl1pPr defTabSz="931844">
              <a:spcBef>
                <a:spcPct val="0"/>
              </a:spcBef>
              <a:buClrTx/>
              <a:buSzTx/>
              <a:buFontTx/>
              <a:buNone/>
              <a:defRPr sz="1300">
                <a:latin typeface="Times New Roman"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3970735" y="8830660"/>
            <a:ext cx="3038145" cy="464205"/>
          </a:xfrm>
          <a:prstGeom prst="rect">
            <a:avLst/>
          </a:prstGeom>
          <a:noFill/>
          <a:ln w="9525">
            <a:noFill/>
            <a:miter lim="800000"/>
            <a:headEnd/>
            <a:tailEnd/>
          </a:ln>
          <a:effectLst/>
        </p:spPr>
        <p:txBody>
          <a:bodyPr vert="horz" wrap="square" lIns="93168" tIns="46584" rIns="93168" bIns="46584" numCol="1" anchor="b" anchorCtr="0" compatLnSpc="1">
            <a:prstTxWarp prst="textNoShape">
              <a:avLst/>
            </a:prstTxWarp>
          </a:bodyPr>
          <a:lstStyle>
            <a:lvl1pPr algn="r" defTabSz="931844">
              <a:spcBef>
                <a:spcPct val="0"/>
              </a:spcBef>
              <a:buClrTx/>
              <a:buSzTx/>
              <a:buFontTx/>
              <a:buNone/>
              <a:defRPr sz="1300">
                <a:latin typeface="Times New Roman" pitchFamily="18" charset="0"/>
              </a:defRPr>
            </a:lvl1pPr>
          </a:lstStyle>
          <a:p>
            <a:pPr>
              <a:defRPr/>
            </a:pPr>
            <a:fld id="{0660B132-A816-4CB2-B859-5E3D42584F16}" type="slidenum">
              <a:rPr lang="zh-CN" altLang="en-US"/>
              <a:pPr>
                <a:defRPr/>
              </a:pPr>
              <a:t>‹#›</a:t>
            </a:fld>
            <a:endParaRPr lang="en-US" altLang="zh-CN"/>
          </a:p>
        </p:txBody>
      </p:sp>
    </p:spTree>
    <p:extLst>
      <p:ext uri="{BB962C8B-B14F-4D97-AF65-F5344CB8AC3E}">
        <p14:creationId xmlns:p14="http://schemas.microsoft.com/office/powerpoint/2010/main" val="1448139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1"/>
            <a:ext cx="3038145" cy="464205"/>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lvl1pPr defTabSz="931844">
              <a:spcBef>
                <a:spcPct val="0"/>
              </a:spcBef>
              <a:buClrTx/>
              <a:buSzTx/>
              <a:buFontTx/>
              <a:buNone/>
              <a:defRPr sz="1300">
                <a:latin typeface="Times New Roman" pitchFamily="18" charset="0"/>
              </a:defRPr>
            </a:lvl1pPr>
          </a:lstStyle>
          <a:p>
            <a:pPr>
              <a:defRPr/>
            </a:pPr>
            <a:endParaRPr lang="zh-CN" altLang="en-US"/>
          </a:p>
        </p:txBody>
      </p:sp>
      <p:sp>
        <p:nvSpPr>
          <p:cNvPr id="3075" name="Rectangle 3"/>
          <p:cNvSpPr>
            <a:spLocks noGrp="1" noChangeArrowheads="1"/>
          </p:cNvSpPr>
          <p:nvPr>
            <p:ph type="dt" idx="1"/>
          </p:nvPr>
        </p:nvSpPr>
        <p:spPr bwMode="auto">
          <a:xfrm>
            <a:off x="3972257" y="1"/>
            <a:ext cx="3038144" cy="464205"/>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lvl1pPr algn="r" defTabSz="931844">
              <a:spcBef>
                <a:spcPct val="0"/>
              </a:spcBef>
              <a:buClrTx/>
              <a:buSzTx/>
              <a:buFontTx/>
              <a:buNone/>
              <a:defRPr sz="1300">
                <a:latin typeface="Times New Roman" pitchFamily="18" charset="0"/>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34112" y="4416099"/>
            <a:ext cx="5142177" cy="4182457"/>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1" y="8832196"/>
            <a:ext cx="3038145" cy="464205"/>
          </a:xfrm>
          <a:prstGeom prst="rect">
            <a:avLst/>
          </a:prstGeom>
          <a:noFill/>
          <a:ln w="9525">
            <a:noFill/>
            <a:miter lim="800000"/>
            <a:headEnd/>
            <a:tailEnd/>
          </a:ln>
          <a:effectLst/>
        </p:spPr>
        <p:txBody>
          <a:bodyPr vert="horz" wrap="square" lIns="93168" tIns="46584" rIns="93168" bIns="46584" numCol="1" anchor="b" anchorCtr="0" compatLnSpc="1">
            <a:prstTxWarp prst="textNoShape">
              <a:avLst/>
            </a:prstTxWarp>
          </a:bodyPr>
          <a:lstStyle>
            <a:lvl1pPr defTabSz="931844">
              <a:spcBef>
                <a:spcPct val="0"/>
              </a:spcBef>
              <a:buClrTx/>
              <a:buSzTx/>
              <a:buFontTx/>
              <a:buNone/>
              <a:defRPr sz="1300">
                <a:latin typeface="Times New Roman"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3972257" y="8832196"/>
            <a:ext cx="3038144" cy="464205"/>
          </a:xfrm>
          <a:prstGeom prst="rect">
            <a:avLst/>
          </a:prstGeom>
          <a:noFill/>
          <a:ln w="9525">
            <a:noFill/>
            <a:miter lim="800000"/>
            <a:headEnd/>
            <a:tailEnd/>
          </a:ln>
          <a:effectLst/>
        </p:spPr>
        <p:txBody>
          <a:bodyPr vert="horz" wrap="square" lIns="93168" tIns="46584" rIns="93168" bIns="46584" numCol="1" anchor="b" anchorCtr="0" compatLnSpc="1">
            <a:prstTxWarp prst="textNoShape">
              <a:avLst/>
            </a:prstTxWarp>
          </a:bodyPr>
          <a:lstStyle>
            <a:lvl1pPr algn="r" defTabSz="931844">
              <a:spcBef>
                <a:spcPct val="0"/>
              </a:spcBef>
              <a:buClrTx/>
              <a:buSzTx/>
              <a:buFontTx/>
              <a:buNone/>
              <a:defRPr sz="1300">
                <a:latin typeface="Times New Roman" pitchFamily="18" charset="0"/>
              </a:defRPr>
            </a:lvl1pPr>
          </a:lstStyle>
          <a:p>
            <a:pPr>
              <a:defRPr/>
            </a:pPr>
            <a:fld id="{781C1C62-3985-4B7D-BC01-3F24EDD08878}" type="slidenum">
              <a:rPr lang="zh-CN" altLang="en-US"/>
              <a:pPr>
                <a:defRPr/>
              </a:pPr>
              <a:t>‹#›</a:t>
            </a:fld>
            <a:endParaRPr lang="en-US" altLang="zh-CN"/>
          </a:p>
        </p:txBody>
      </p:sp>
    </p:spTree>
    <p:extLst>
      <p:ext uri="{BB962C8B-B14F-4D97-AF65-F5344CB8AC3E}">
        <p14:creationId xmlns:p14="http://schemas.microsoft.com/office/powerpoint/2010/main" val="24223656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Welcome to Digital Forensics.</a:t>
            </a:r>
          </a:p>
          <a:p>
            <a:r>
              <a:rPr lang="en-US" altLang="en-US" dirty="0"/>
              <a:t>I am Professor Xiaodong Lin, your instructor for this course.</a:t>
            </a:r>
          </a:p>
          <a:p>
            <a:endParaRPr lang="en-US" alt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a:t>
            </a:fld>
            <a:endParaRPr lang="en-US" altLang="zh-CN"/>
          </a:p>
        </p:txBody>
      </p:sp>
    </p:spTree>
    <p:extLst>
      <p:ext uri="{BB962C8B-B14F-4D97-AF65-F5344CB8AC3E}">
        <p14:creationId xmlns:p14="http://schemas.microsoft.com/office/powerpoint/2010/main" val="462046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75348A77-0E45-4CFE-A31D-29A1789C245C}"/>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2FF9F9E2-9408-4E93-A949-7DA1C9ADFD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Next, I want to spend some time in talking about system requirements for your hands-on exercises.</a:t>
            </a:r>
          </a:p>
          <a:p>
            <a:endParaRPr lang="en-US" altLang="en-US" dirty="0"/>
          </a:p>
          <a:p>
            <a:r>
              <a:rPr lang="en-US" altLang="en-US" dirty="0"/>
              <a:t>It is best to have a computer or laptop with 8 GB RAM, 25 GB hard disk free space. Also, you will need a webcam, microphone, and speaker. A USB flash drive (small size is preferred, e.g., 4GB or smaller) is required for practice.</a:t>
            </a:r>
          </a:p>
          <a:p>
            <a:endParaRPr lang="en-US" altLang="en-US" dirty="0"/>
          </a:p>
          <a:p>
            <a:r>
              <a:rPr lang="en-US" altLang="en-US" dirty="0"/>
              <a:t>Also, please have VirtualBox installed as well as its matching Extension Pack if you haven't already.</a:t>
            </a:r>
          </a:p>
          <a:p>
            <a:r>
              <a:rPr lang="en-US" altLang="en-US" dirty="0"/>
              <a:t>Note that if you already have VMware (e.g., VMware Workstation) installed, you can continue to use it as your virtualization platform.</a:t>
            </a:r>
          </a:p>
          <a:p>
            <a:endParaRPr lang="en-US" altLang="en-US" dirty="0"/>
          </a:p>
          <a:p>
            <a:r>
              <a:rPr lang="en-US" altLang="en-US" dirty="0"/>
              <a:t>Also, we will use a pre-configured Kali Linux Virtual Machine Image. Please use the link provided here to download it. All the hands-on exercises use this image. </a:t>
            </a:r>
          </a:p>
          <a:p>
            <a:endParaRPr lang="en-US" altLang="en-US" dirty="0"/>
          </a:p>
        </p:txBody>
      </p:sp>
      <p:sp>
        <p:nvSpPr>
          <p:cNvPr id="36868" name="Slide Number Placeholder 3">
            <a:extLst>
              <a:ext uri="{FF2B5EF4-FFF2-40B4-BE49-F238E27FC236}">
                <a16:creationId xmlns:a16="http://schemas.microsoft.com/office/drawing/2014/main" id="{93AB9AAB-05B9-46C5-B94A-7FB343B33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5908B21C-FC2B-4E67-81A3-BA1E13A49C9B}" type="slidenum">
              <a:rPr lang="en-US" altLang="en-US" sz="1200" smtClean="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algn="ctr"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algn="ctr"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algn="ctr"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algn="ctr"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4904A1DB-4444-4B85-A2D5-D65E41502E1C}" type="slidenum">
              <a:rPr lang="en-US" altLang="en-US" sz="1200"/>
              <a:pPr/>
              <a:t>11</a:t>
            </a:fld>
            <a:endParaRPr lang="en-US" altLang="en-US" sz="120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What do we do in Digital Forensics?</a:t>
            </a:r>
          </a:p>
          <a:p>
            <a:r>
              <a:rPr lang="en-US" altLang="en-US" dirty="0"/>
              <a:t>First, we study theory. So you must understand digital forensic concepts and technologies.</a:t>
            </a:r>
          </a:p>
          <a:p>
            <a:r>
              <a:rPr lang="en-US" altLang="en-US" dirty="0"/>
              <a:t>Also, as a graduate student, you will need to learn about latest research from the literature</a:t>
            </a:r>
          </a:p>
          <a:p>
            <a:endParaRPr lang="en-US" altLang="en-US" dirty="0"/>
          </a:p>
          <a:p>
            <a:r>
              <a:rPr lang="en-US" altLang="en-US" dirty="0"/>
              <a:t>Afterwards, you will build up practical, hands-on experience, and become familiar with a wide variety of digital forensic tools. Since you have a good knowledge of theoretical concepts, so you know how digital forensic investigations are technically carried out. Thus, You learn how these digital forensic tools are technically designed, and as a result, you should be able to design and develop your own digital forensic tools.</a:t>
            </a:r>
          </a:p>
          <a:p>
            <a:endParaRPr lang="en-US" altLang="en-US" dirty="0"/>
          </a:p>
        </p:txBody>
      </p:sp>
    </p:spTree>
    <p:extLst>
      <p:ext uri="{BB962C8B-B14F-4D97-AF65-F5344CB8AC3E}">
        <p14:creationId xmlns:p14="http://schemas.microsoft.com/office/powerpoint/2010/main" val="1498606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3942311E-CA40-4257-9B45-842680DB1BA2}"/>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9DCB3419-9A11-4B18-A8E1-EE8321EAAE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Before I procced, I would like to make some claim here.</a:t>
            </a:r>
          </a:p>
          <a:p>
            <a:r>
              <a:rPr lang="en-US" altLang="en-US" dirty="0"/>
              <a:t>Information provided in this class and all in-class demonstrations are designed for the purpose of education, but not for any illegal activities. Also, use of information security tools requires utmost ethical conduct.</a:t>
            </a:r>
          </a:p>
          <a:p>
            <a:r>
              <a:rPr lang="en-US" altLang="en-US" dirty="0"/>
              <a:t>As cybersecurity professionals, you are required to adhere to the highest ethical standards of behavior.</a:t>
            </a:r>
          </a:p>
        </p:txBody>
      </p:sp>
      <p:sp>
        <p:nvSpPr>
          <p:cNvPr id="31748" name="Slide Number Placeholder 3">
            <a:extLst>
              <a:ext uri="{FF2B5EF4-FFF2-40B4-BE49-F238E27FC236}">
                <a16:creationId xmlns:a16="http://schemas.microsoft.com/office/drawing/2014/main" id="{5E970EB8-4005-400F-B3D8-39B97430C6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67BD5640-A865-4440-AC51-11E4276E567C}" type="slidenum">
              <a:rPr lang="zh-CN" altLang="en-US" sz="1200" smtClean="0"/>
              <a:pPr/>
              <a:t>12</a:t>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D7E88F19-939A-4023-8AA0-32994239B3C3}"/>
              </a:ext>
            </a:extLst>
          </p:cNvPr>
          <p:cNvSpPr>
            <a:spLocks noGrp="1" noRot="1" noChangeAspect="1" noChangeArrowheads="1" noTextEdit="1"/>
          </p:cNvSpPr>
          <p:nvPr>
            <p:ph type="sldImg"/>
          </p:nvPr>
        </p:nvSpPr>
        <p:spPr>
          <a:ln/>
        </p:spPr>
      </p:sp>
      <p:sp>
        <p:nvSpPr>
          <p:cNvPr id="43011" name="Notes Placeholder 2">
            <a:extLst>
              <a:ext uri="{FF2B5EF4-FFF2-40B4-BE49-F238E27FC236}">
                <a16:creationId xmlns:a16="http://schemas.microsoft.com/office/drawing/2014/main" id="{3095EFAA-A968-4F12-A3AC-B18D06344B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Next, I will quickly go through the grading scheme.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There will be three hands-on exercises, which are focused on specific tasks pertaining to digital forensics.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Also, 10 percent of your final grade are allocated for your class attendance.</a:t>
            </a:r>
          </a:p>
          <a:p>
            <a:r>
              <a:rPr lang="en-US" altLang="en-US" dirty="0"/>
              <a:t>Also, we have a project worth 40 percent of your final grade. I will talk about the project in more details later.</a:t>
            </a:r>
          </a:p>
          <a:p>
            <a:r>
              <a:rPr lang="en-US" altLang="en-US" dirty="0"/>
              <a:t>Basically, you have two options: First, you can do one more hands-on exercise and do a critical review of one research paper. Second, you can work as a team, proposing a research project and completing it.</a:t>
            </a:r>
          </a:p>
          <a:p>
            <a:r>
              <a:rPr lang="en-US" altLang="en-US" dirty="0"/>
              <a:t>Regardless of the option you have, you will need to give a in-class presentation about the paper you have reviewed or your research project.</a:t>
            </a:r>
          </a:p>
          <a:p>
            <a:r>
              <a:rPr lang="en-US" altLang="en-US" dirty="0"/>
              <a:t>We also have a final exam, worth 30 percent of your final grade.</a:t>
            </a:r>
          </a:p>
        </p:txBody>
      </p:sp>
      <p:sp>
        <p:nvSpPr>
          <p:cNvPr id="43012" name="Slide Number Placeholder 3">
            <a:extLst>
              <a:ext uri="{FF2B5EF4-FFF2-40B4-BE49-F238E27FC236}">
                <a16:creationId xmlns:a16="http://schemas.microsoft.com/office/drawing/2014/main" id="{66009DFE-CC5F-4AE4-924B-A67F268C8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D7AC6F2A-10F1-40F0-AEDB-969A835CC431}" type="slidenum">
              <a:rPr lang="en-US" altLang="en-US" sz="1200" smtClean="0"/>
              <a:pPr/>
              <a:t>13</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For the research project, you will have two options: First, you can do one more hands-on exercise and do a critical review of one research paper. Second, you can work as a team, proposing a research project and completing it.</a:t>
            </a:r>
          </a:p>
          <a:p>
            <a:r>
              <a:rPr lang="en-US" altLang="en-US" dirty="0"/>
              <a:t>Regardless of the option you have, you will need to give a in-class presentation about the paper you have reviewed or your research project.</a:t>
            </a:r>
          </a:p>
          <a:p>
            <a:r>
              <a:rPr lang="en-US" altLang="en-US" dirty="0"/>
              <a:t>Next, I will talk about the project in more details if you choose to do a research project in my class.</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15</a:t>
            </a:fld>
            <a:endParaRPr lang="en-US" altLang="zh-CN"/>
          </a:p>
        </p:txBody>
      </p:sp>
    </p:spTree>
    <p:extLst>
      <p:ext uri="{BB962C8B-B14F-4D97-AF65-F5344CB8AC3E}">
        <p14:creationId xmlns:p14="http://schemas.microsoft.com/office/powerpoint/2010/main" val="155275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If you choose to do a research project in my class, </a:t>
            </a:r>
            <a:r>
              <a:rPr lang="en-US" dirty="0"/>
              <a:t>students may choose to work by themselves or in pairs (a team of at most two people)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16</a:t>
            </a:fld>
            <a:endParaRPr lang="en-US" altLang="zh-CN"/>
          </a:p>
        </p:txBody>
      </p:sp>
    </p:spTree>
    <p:extLst>
      <p:ext uri="{BB962C8B-B14F-4D97-AF65-F5344CB8AC3E}">
        <p14:creationId xmlns:p14="http://schemas.microsoft.com/office/powerpoint/2010/main" val="2982914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project topics include </a:t>
            </a:r>
          </a:p>
          <a:p>
            <a:r>
              <a:rPr lang="en-US" dirty="0"/>
              <a:t>Data Acquisition Methods for Mobile Phones or IoT devices</a:t>
            </a:r>
          </a:p>
          <a:p>
            <a:r>
              <a:rPr lang="en-US" dirty="0"/>
              <a:t>File System Forensic Analysis</a:t>
            </a:r>
          </a:p>
          <a:p>
            <a:r>
              <a:rPr lang="en-US" dirty="0"/>
              <a:t>OS Forensics</a:t>
            </a:r>
          </a:p>
          <a:p>
            <a:r>
              <a:rPr lang="en-US" dirty="0"/>
              <a:t>Fake Content Forensics (e.g., fake news detection, image forgery detection, Deepfake video and audio detection)</a:t>
            </a:r>
          </a:p>
          <a:p>
            <a:r>
              <a:rPr lang="en-US" dirty="0"/>
              <a:t>Malware Forensics (e.g., Forensic Analysis of Ransomware, </a:t>
            </a:r>
            <a:r>
              <a:rPr lang="en-US" dirty="0" err="1"/>
              <a:t>Javascript</a:t>
            </a:r>
            <a:r>
              <a:rPr lang="en-US" dirty="0"/>
              <a:t> Malware, </a:t>
            </a:r>
            <a:r>
              <a:rPr lang="en-US" dirty="0" err="1"/>
              <a:t>Wasm</a:t>
            </a:r>
            <a:r>
              <a:rPr lang="en-US" dirty="0"/>
              <a:t> Malware)</a:t>
            </a:r>
          </a:p>
          <a:p>
            <a:endParaRPr lang="en-US" dirty="0"/>
          </a:p>
          <a:p>
            <a:r>
              <a:rPr lang="en-US" dirty="0"/>
              <a:t>You should choose one which you have some background knowledge. Or, if you think you lack the background of the topic that you are interested in, you will have to build background knowledge as needed, which is very normal for graduate students.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17</a:t>
            </a:fld>
            <a:endParaRPr lang="en-US" altLang="zh-CN"/>
          </a:p>
        </p:txBody>
      </p:sp>
    </p:spTree>
    <p:extLst>
      <p:ext uri="{BB962C8B-B14F-4D97-AF65-F5344CB8AC3E}">
        <p14:creationId xmlns:p14="http://schemas.microsoft.com/office/powerpoint/2010/main" val="1821212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There will be three important milestones related to course project.</a:t>
            </a:r>
          </a:p>
          <a:p>
            <a:endParaRPr lang="en-US" altLang="en-US" dirty="0"/>
          </a:p>
          <a:p>
            <a:r>
              <a:rPr lang="en-US" altLang="en-US" dirty="0"/>
              <a:t>Each team must submit a proposal, which is due in the 8</a:t>
            </a:r>
            <a:r>
              <a:rPr lang="en-US" altLang="en-US" baseline="30000" dirty="0"/>
              <a:t>th</a:t>
            </a:r>
            <a:r>
              <a:rPr lang="en-US" altLang="en-US" dirty="0"/>
              <a:t> week. The proposal is not worth any marks, but it MUST be submitted and approved for the project grades to be counted. The reason I must approve your project is I want to make sure your chosen project and its scope is doable in one semester. I don’t want you to pick up a PhD’s research topic, which becomes kind of mission impossible for one semester. You have to know that a PhD student usually spends 4 years or even more completing their research.</a:t>
            </a:r>
          </a:p>
          <a:p>
            <a:r>
              <a:rPr lang="en-US" altLang="en-US" dirty="0"/>
              <a:t>Afterwards, you can work with your team member to complete your project, which is the second milestone. The final report is due on the last day of the class.</a:t>
            </a:r>
          </a:p>
          <a:p>
            <a:r>
              <a:rPr lang="en-US" altLang="en-US" dirty="0"/>
              <a:t>Also, each team </a:t>
            </a:r>
            <a:r>
              <a:rPr lang="en-US" altLang="en-US" dirty="0">
                <a:latin typeface="Times New Roman" panose="02020603050405020304" pitchFamily="18" charset="0"/>
                <a:cs typeface="Times New Roman" panose="02020603050405020304" pitchFamily="18" charset="0"/>
              </a:rPr>
              <a:t>must present their studies on digital forensics and lead a short discussion on their studies in a conference-style presentation. The presentation will be </a:t>
            </a:r>
            <a:r>
              <a:rPr lang="en-US" altLang="en-US" dirty="0"/>
              <a:t>scheduled in the last two weeks, and the detailed presentation schedule will be decided later after the teams are formed.</a:t>
            </a:r>
          </a:p>
          <a:p>
            <a:endParaRPr lang="en-US" alt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18</a:t>
            </a:fld>
            <a:endParaRPr lang="en-US" altLang="zh-CN"/>
          </a:p>
        </p:txBody>
      </p:sp>
    </p:spTree>
    <p:extLst>
      <p:ext uri="{BB962C8B-B14F-4D97-AF65-F5344CB8AC3E}">
        <p14:creationId xmlns:p14="http://schemas.microsoft.com/office/powerpoint/2010/main" val="2448393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How a project proposal looks like?</a:t>
            </a:r>
          </a:p>
          <a:p>
            <a:r>
              <a:rPr lang="en-US" sz="1200" b="1" i="0" kern="1200" dirty="0">
                <a:solidFill>
                  <a:schemeClr val="tx1"/>
                </a:solidFill>
                <a:effectLst/>
                <a:latin typeface="Times New Roman" pitchFamily="18" charset="0"/>
                <a:ea typeface="+mn-ea"/>
                <a:cs typeface="+mn-cs"/>
              </a:rPr>
              <a:t>There is no format requirement</a:t>
            </a:r>
            <a:r>
              <a:rPr lang="en-US" sz="1200" b="0" i="0" kern="1200" dirty="0">
                <a:solidFill>
                  <a:schemeClr val="tx1"/>
                </a:solidFill>
                <a:effectLst/>
                <a:latin typeface="Times New Roman" pitchFamily="18" charset="0"/>
                <a:ea typeface="+mn-ea"/>
                <a:cs typeface="+mn-cs"/>
              </a:rPr>
              <a:t> for the project proposal, but </a:t>
            </a:r>
            <a:r>
              <a:rPr lang="en-US" altLang="en-US" dirty="0"/>
              <a:t>the proposal provides a brief description of the project, and must include</a:t>
            </a:r>
          </a:p>
          <a:p>
            <a:r>
              <a:rPr lang="en-US" altLang="en-US" dirty="0"/>
              <a:t>- Objectives: describe your objectives or goals,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 Project Plan (</a:t>
            </a:r>
            <a:r>
              <a:rPr lang="en-US" altLang="en-US" kern="0" dirty="0">
                <a:latin typeface="Times New Roman" pitchFamily="18" charset="0"/>
                <a:cs typeface="Times New Roman" pitchFamily="18" charset="0"/>
              </a:rPr>
              <a:t>Approach and Methodology</a:t>
            </a:r>
            <a:r>
              <a:rPr lang="en-US" altLang="en-US" dirty="0"/>
              <a:t>): you plan to use what </a:t>
            </a:r>
            <a:r>
              <a:rPr lang="en-US" altLang="en-US" kern="0" dirty="0">
                <a:latin typeface="Times New Roman" pitchFamily="18" charset="0"/>
                <a:cs typeface="Times New Roman" pitchFamily="18" charset="0"/>
              </a:rPr>
              <a:t>approach and methodology</a:t>
            </a:r>
            <a:r>
              <a:rPr lang="en-US" altLang="en-US" dirty="0"/>
              <a:t> to meet objectives,</a:t>
            </a:r>
          </a:p>
          <a:p>
            <a:r>
              <a:rPr lang="en-US" altLang="en-US" dirty="0"/>
              <a:t>- </a:t>
            </a:r>
            <a:r>
              <a:rPr lang="en-US" altLang="en-US" kern="0" dirty="0">
                <a:latin typeface="Times New Roman" pitchFamily="18" charset="0"/>
                <a:cs typeface="Times New Roman" pitchFamily="18" charset="0"/>
              </a:rPr>
              <a:t>Summary/</a:t>
            </a:r>
            <a:r>
              <a:rPr lang="en-US" altLang="en-US" dirty="0"/>
              <a:t>Conclusion: what will you learn by doing this project?</a:t>
            </a:r>
          </a:p>
          <a:p>
            <a:r>
              <a:rPr lang="en-US" altLang="en-US" dirty="0"/>
              <a:t>It also should list all project team members. You should only submit one proposal per team for the course project.</a:t>
            </a:r>
          </a:p>
          <a:p>
            <a:endParaRPr lang="en-US" alt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19</a:t>
            </a:fld>
            <a:endParaRPr lang="en-US" altLang="zh-CN"/>
          </a:p>
        </p:txBody>
      </p:sp>
    </p:spTree>
    <p:extLst>
      <p:ext uri="{BB962C8B-B14F-4D97-AF65-F5344CB8AC3E}">
        <p14:creationId xmlns:p14="http://schemas.microsoft.com/office/powerpoint/2010/main" val="1802483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would like to use a report from one of my former student as an example to show what a course research project could be.</a:t>
            </a:r>
          </a:p>
          <a:p>
            <a:r>
              <a:rPr lang="en-US" dirty="0"/>
              <a:t>Note that we are NOT talking about a major research contribution here.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20</a:t>
            </a:fld>
            <a:endParaRPr lang="en-US" altLang="zh-CN"/>
          </a:p>
        </p:txBody>
      </p:sp>
    </p:spTree>
    <p:extLst>
      <p:ext uri="{BB962C8B-B14F-4D97-AF65-F5344CB8AC3E}">
        <p14:creationId xmlns:p14="http://schemas.microsoft.com/office/powerpoint/2010/main" val="40220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en-US" dirty="0"/>
              <a:t>I expect anyone who takes this course has a good </a:t>
            </a:r>
            <a:r>
              <a:rPr lang="en-US" altLang="en-US" dirty="0"/>
              <a:t>knowledge of operating system (OS), data structures and computer algorithms,  computer network, cryptography and network security.</a:t>
            </a:r>
            <a:endParaRPr lang="en-CA" altLang="en-US" dirty="0"/>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2</a:t>
            </a:fld>
            <a:endParaRPr lang="en-US" altLang="zh-CN"/>
          </a:p>
        </p:txBody>
      </p:sp>
    </p:spTree>
    <p:extLst>
      <p:ext uri="{BB962C8B-B14F-4D97-AF65-F5344CB8AC3E}">
        <p14:creationId xmlns:p14="http://schemas.microsoft.com/office/powerpoint/2010/main" val="3299814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Nowadays, we start to witness increasing adoption of new storage technology into modern OS (e.g., data deduplication). </a:t>
            </a:r>
            <a:r>
              <a:rPr lang="en-US" sz="1200" kern="0" dirty="0">
                <a:latin typeface="Times New Roman" pitchFamily="18" charset="0"/>
                <a:ea typeface="+mj-ea"/>
                <a:cs typeface="Times New Roman" pitchFamily="18" charset="0"/>
              </a:rPr>
              <a:t>In the deduplication process (aka intelligent compression or single instance storage), duplicate data is removed from the hard disk, leaving only one copy of the data to be stored.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Regardless of whether using inline or post-processing deduplication, both follow the same methodology.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21</a:t>
            </a:fld>
            <a:endParaRPr lang="en-US" altLang="zh-CN"/>
          </a:p>
        </p:txBody>
      </p:sp>
    </p:spTree>
    <p:extLst>
      <p:ext uri="{BB962C8B-B14F-4D97-AF65-F5344CB8AC3E}">
        <p14:creationId xmlns:p14="http://schemas.microsoft.com/office/powerpoint/2010/main" val="4003260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While data deduplication is very useful, for example, eliminating redundant data, and driving down storage cost. But, it also introduces many challenges to us in the field of digital forensics. For example, as of today</a:t>
            </a:r>
            <a:r>
              <a:rPr lang="en-US" dirty="0">
                <a:latin typeface="Times New Roman" panose="02020603050405020304" pitchFamily="18" charset="0"/>
                <a:cs typeface="Times New Roman" panose="02020603050405020304" pitchFamily="18" charset="0"/>
              </a:rPr>
              <a:t>, but </a:t>
            </a:r>
            <a:r>
              <a:rPr lang="en-US" sz="1200" b="0" i="0" u="none" strike="noStrike" baseline="0" dirty="0">
                <a:latin typeface="CMR10"/>
              </a:rPr>
              <a:t>none of the major forensic tools supports data deduplication. </a:t>
            </a:r>
            <a:r>
              <a:rPr lang="en-US" dirty="0"/>
              <a:t>For example, some tools of TSK, a widely used open source file system forensic tool kits, will fail.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is an example output of the istat tool on a deduplicated file. It can be observed that the tool failed to display the addresses of data units occupied the file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22</a:t>
            </a:fld>
            <a:endParaRPr lang="en-US" altLang="zh-CN"/>
          </a:p>
        </p:txBody>
      </p:sp>
    </p:spTree>
    <p:extLst>
      <p:ext uri="{BB962C8B-B14F-4D97-AF65-F5344CB8AC3E}">
        <p14:creationId xmlns:p14="http://schemas.microsoft.com/office/powerpoint/2010/main" val="1281873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eaLnBrk="1" hangingPunct="1">
              <a:spcBef>
                <a:spcPts val="0"/>
              </a:spcBef>
              <a:buFont typeface="Wingdings" panose="05000000000000000000" pitchFamily="2" charset="2"/>
              <a:buNone/>
              <a:defRPr/>
            </a:pPr>
            <a:r>
              <a:rPr lang="en-US" dirty="0"/>
              <a:t>Our solution is during the data </a:t>
            </a:r>
            <a:r>
              <a:rPr lang="en-US" kern="0" dirty="0">
                <a:latin typeface="Times New Roman" pitchFamily="18" charset="0"/>
                <a:ea typeface="+mj-ea"/>
                <a:cs typeface="Times New Roman" pitchFamily="18" charset="0"/>
              </a:rPr>
              <a:t>acquiring, we don’t check the status of data </a:t>
            </a:r>
            <a:r>
              <a:rPr lang="en-US" kern="0" dirty="0" err="1">
                <a:latin typeface="Times New Roman" pitchFamily="18" charset="0"/>
                <a:ea typeface="+mj-ea"/>
                <a:cs typeface="Times New Roman" pitchFamily="18" charset="0"/>
              </a:rPr>
              <a:t>deduplicaition</a:t>
            </a:r>
            <a:r>
              <a:rPr lang="en-US" kern="0" dirty="0">
                <a:latin typeface="Times New Roman" pitchFamily="18" charset="0"/>
                <a:ea typeface="+mj-ea"/>
                <a:cs typeface="Times New Roman" pitchFamily="18" charset="0"/>
              </a:rPr>
              <a:t>. Instead, we extend forensic tools (e.g., TSK) to support data deduplication.</a:t>
            </a:r>
          </a:p>
          <a:p>
            <a:pPr algn="just" eaLnBrk="1" hangingPunct="1">
              <a:spcBef>
                <a:spcPts val="0"/>
              </a:spcBef>
              <a:defRPr/>
            </a:pPr>
            <a:endParaRPr lang="en-US" sz="1100" kern="0" dirty="0">
              <a:latin typeface="Times New Roman" pitchFamily="18" charset="0"/>
              <a:ea typeface="+mj-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23</a:t>
            </a:fld>
            <a:endParaRPr lang="en-US" altLang="zh-CN"/>
          </a:p>
        </p:txBody>
      </p:sp>
    </p:spTree>
    <p:extLst>
      <p:ext uri="{BB962C8B-B14F-4D97-AF65-F5344CB8AC3E}">
        <p14:creationId xmlns:p14="http://schemas.microsoft.com/office/powerpoint/2010/main" val="3292423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our enhancement to the istat tool. </a:t>
            </a:r>
          </a:p>
          <a:p>
            <a:r>
              <a:rPr lang="en-US" dirty="0"/>
              <a:t>The figure on your left side is the original output, whereas the one on your right side is the new output. You can see that the addresses of all the data units occupied by the deduplicated file are now displayed correctly.</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24</a:t>
            </a:fld>
            <a:endParaRPr lang="en-US" altLang="zh-CN"/>
          </a:p>
        </p:txBody>
      </p:sp>
    </p:spTree>
    <p:extLst>
      <p:ext uri="{BB962C8B-B14F-4D97-AF65-F5344CB8AC3E}">
        <p14:creationId xmlns:p14="http://schemas.microsoft.com/office/powerpoint/2010/main" val="396776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Occasionally, I will also give some </a:t>
            </a:r>
            <a:r>
              <a:rPr lang="en-US" altLang="en-US" sz="1200" kern="1200" dirty="0">
                <a:solidFill>
                  <a:schemeClr val="tx1"/>
                </a:solidFill>
                <a:latin typeface="Times New Roman" pitchFamily="18" charset="0"/>
                <a:ea typeface="+mn-ea"/>
                <a:cs typeface="+mn-cs"/>
              </a:rPr>
              <a:t>non-graded mini hands-on exercises for you to practice certain digital forensic tasks.</a:t>
            </a:r>
          </a:p>
          <a:p>
            <a:r>
              <a:rPr lang="en-US" sz="1200" kern="1200" dirty="0">
                <a:solidFill>
                  <a:schemeClr val="tx1"/>
                </a:solidFill>
                <a:latin typeface="Times New Roman" pitchFamily="18" charset="0"/>
                <a:ea typeface="+mn-ea"/>
                <a:cs typeface="+mn-cs"/>
              </a:rPr>
              <a:t>No submission is required for these </a:t>
            </a:r>
            <a:r>
              <a:rPr lang="en-US" altLang="en-US" b="1" u="none" dirty="0">
                <a:latin typeface="Times New Roman" panose="02020603050405020304" pitchFamily="18" charset="0"/>
                <a:cs typeface="Times New Roman" panose="02020603050405020304" pitchFamily="18" charset="0"/>
              </a:rPr>
              <a:t>exercises.</a:t>
            </a:r>
            <a:endParaRPr lang="en-US" sz="1200" kern="120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25</a:t>
            </a:fld>
            <a:endParaRPr lang="en-US" altLang="zh-CN"/>
          </a:p>
        </p:txBody>
      </p:sp>
    </p:spTree>
    <p:extLst>
      <p:ext uri="{BB962C8B-B14F-4D97-AF65-F5344CB8AC3E}">
        <p14:creationId xmlns:p14="http://schemas.microsoft.com/office/powerpoint/2010/main" val="161274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I will </a:t>
            </a:r>
            <a:r>
              <a:rPr lang="en-CA" sz="1200" kern="1200" dirty="0">
                <a:solidFill>
                  <a:schemeClr val="tx1"/>
                </a:solidFill>
                <a:latin typeface="Times New Roman" pitchFamily="18" charset="0"/>
                <a:ea typeface="+mn-ea"/>
                <a:cs typeface="+mn-cs"/>
              </a:rPr>
              <a:t>start with an introduction to digital forensics.</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26</a:t>
            </a:fld>
            <a:endParaRPr lang="en-US" altLang="zh-CN"/>
          </a:p>
        </p:txBody>
      </p:sp>
    </p:spTree>
    <p:extLst>
      <p:ext uri="{BB962C8B-B14F-4D97-AF65-F5344CB8AC3E}">
        <p14:creationId xmlns:p14="http://schemas.microsoft.com/office/powerpoint/2010/main" val="3503832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must have watched some detective TV shows or movies before. </a:t>
            </a:r>
          </a:p>
          <a:p>
            <a:r>
              <a:rPr lang="en-CA" dirty="0"/>
              <a:t>You also like some or all of them.</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27</a:t>
            </a:fld>
            <a:endParaRPr lang="en-US" altLang="zh-CN"/>
          </a:p>
        </p:txBody>
      </p:sp>
    </p:spTree>
    <p:extLst>
      <p:ext uri="{BB962C8B-B14F-4D97-AF65-F5344CB8AC3E}">
        <p14:creationId xmlns:p14="http://schemas.microsoft.com/office/powerpoint/2010/main" val="3052904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CSI: NY (Crime Scene Investigation: New York) is</a:t>
            </a:r>
            <a:r>
              <a:rPr lang="en-CA" b="0" dirty="0"/>
              <a:t> </a:t>
            </a:r>
            <a:r>
              <a:rPr lang="en-US" sz="1200" b="0" i="0" kern="1200" dirty="0">
                <a:solidFill>
                  <a:schemeClr val="tx1"/>
                </a:solidFill>
                <a:effectLst/>
                <a:latin typeface="Times New Roman" pitchFamily="18" charset="0"/>
                <a:ea typeface="+mn-ea"/>
                <a:cs typeface="+mn-cs"/>
              </a:rPr>
              <a:t>my favorite. If you happen to watch one detective show before, the following scene must look familiar to you. </a:t>
            </a:r>
          </a:p>
          <a:p>
            <a:endParaRPr lang="en-CA" dirty="0"/>
          </a:p>
          <a:p>
            <a:r>
              <a:rPr lang="en-CA" dirty="0"/>
              <a:t>When a crime occurs, some detectives will be called on to the crime scene for investigation. They are looking for something, in particular evidence that will help to </a:t>
            </a:r>
            <a:r>
              <a:rPr lang="en-US" dirty="0"/>
              <a:t>reconstruct what happened and how it happened and lead them to </a:t>
            </a:r>
            <a:r>
              <a:rPr lang="en-CA" dirty="0"/>
              <a:t>catch the bad guy.</a:t>
            </a: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28</a:t>
            </a:fld>
            <a:endParaRPr lang="en-US" altLang="zh-CN"/>
          </a:p>
        </p:txBody>
      </p:sp>
    </p:spTree>
    <p:extLst>
      <p:ext uri="{BB962C8B-B14F-4D97-AF65-F5344CB8AC3E}">
        <p14:creationId xmlns:p14="http://schemas.microsoft.com/office/powerpoint/2010/main" val="497218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29</a:t>
            </a:fld>
            <a:endParaRPr lang="en-US" altLang="zh-CN"/>
          </a:p>
        </p:txBody>
      </p:sp>
    </p:spTree>
    <p:extLst>
      <p:ext uri="{BB962C8B-B14F-4D97-AF65-F5344CB8AC3E}">
        <p14:creationId xmlns:p14="http://schemas.microsoft.com/office/powerpoint/2010/main" val="447881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31</a:t>
            </a:fld>
            <a:endParaRPr lang="en-US" altLang="zh-CN"/>
          </a:p>
        </p:txBody>
      </p:sp>
    </p:spTree>
    <p:extLst>
      <p:ext uri="{BB962C8B-B14F-4D97-AF65-F5344CB8AC3E}">
        <p14:creationId xmlns:p14="http://schemas.microsoft.com/office/powerpoint/2010/main" val="2540012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3942311E-CA40-4257-9B45-842680DB1BA2}"/>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9DCB3419-9A11-4B18-A8E1-EE8321EAAE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en-US" altLang="en-US" sz="1200" b="0" dirty="0">
                <a:solidFill>
                  <a:schemeClr val="accent2"/>
                </a:solidFill>
                <a:effectLst>
                  <a:outerShdw blurRad="38100" dist="38100" dir="2700000" algn="tl">
                    <a:srgbClr val="C0C0C0"/>
                  </a:outerShdw>
                </a:effectLst>
                <a:cs typeface="Times New Roman" pitchFamily="18" charset="0"/>
              </a:rPr>
              <a:t>Before I proceed, I would like to make it clear about the topic I </a:t>
            </a:r>
            <a:r>
              <a:rPr lang="en-US" altLang="en-US" sz="1200" b="0" dirty="0" err="1">
                <a:solidFill>
                  <a:schemeClr val="accent2"/>
                </a:solidFill>
                <a:effectLst>
                  <a:outerShdw blurRad="38100" dist="38100" dir="2700000" algn="tl">
                    <a:srgbClr val="C0C0C0"/>
                  </a:outerShdw>
                </a:effectLst>
                <a:cs typeface="Times New Roman" pitchFamily="18" charset="0"/>
              </a:rPr>
              <a:t>gonna</a:t>
            </a:r>
            <a:r>
              <a:rPr lang="en-US" altLang="en-US" sz="1200" b="0" dirty="0">
                <a:solidFill>
                  <a:schemeClr val="accent2"/>
                </a:solidFill>
                <a:effectLst>
                  <a:outerShdw blurRad="38100" dist="38100" dir="2700000" algn="tl">
                    <a:srgbClr val="C0C0C0"/>
                  </a:outerShdw>
                </a:effectLst>
                <a:cs typeface="Times New Roman" pitchFamily="18" charset="0"/>
              </a:rPr>
              <a:t> deliver, I'm not here to talk about</a:t>
            </a:r>
          </a:p>
          <a:p>
            <a:pPr algn="just">
              <a:defRPr/>
            </a:pPr>
            <a:r>
              <a:rPr lang="en-US" altLang="en-US" sz="1200" b="0" dirty="0">
                <a:solidFill>
                  <a:schemeClr val="accent2"/>
                </a:solidFill>
                <a:effectLst>
                  <a:outerShdw blurRad="38100" dist="38100" dir="2700000" algn="tl">
                    <a:srgbClr val="C0C0C0"/>
                  </a:outerShdw>
                </a:effectLst>
                <a:cs typeface="Times New Roman" pitchFamily="18" charset="0"/>
              </a:rPr>
              <a:t>How to secure computer and network, though these two topics are very overlapped in some areas.</a:t>
            </a:r>
          </a:p>
          <a:p>
            <a:pPr algn="just">
              <a:defRPr/>
            </a:pPr>
            <a:endParaRPr lang="en-US" altLang="en-US" sz="1200" b="0" dirty="0">
              <a:solidFill>
                <a:schemeClr val="accent2"/>
              </a:solidFill>
              <a:effectLst>
                <a:outerShdw blurRad="38100" dist="38100" dir="2700000" algn="tl">
                  <a:srgbClr val="C0C0C0"/>
                </a:outerShdw>
              </a:effectLst>
              <a:cs typeface="Times New Roman" pitchFamily="18" charset="0"/>
            </a:endParaRPr>
          </a:p>
          <a:p>
            <a:pPr algn="just">
              <a:defRPr/>
            </a:pPr>
            <a:r>
              <a:rPr lang="en-US" altLang="en-US" sz="1200" b="0" dirty="0">
                <a:solidFill>
                  <a:schemeClr val="accent2"/>
                </a:solidFill>
                <a:effectLst>
                  <a:outerShdw blurRad="38100" dist="38100" dir="2700000" algn="tl">
                    <a:srgbClr val="C0C0C0"/>
                  </a:outerShdw>
                </a:effectLst>
                <a:cs typeface="Times New Roman" pitchFamily="18" charset="0"/>
              </a:rPr>
              <a:t>I'm here to talk about</a:t>
            </a:r>
          </a:p>
          <a:p>
            <a:pPr algn="just">
              <a:defRPr/>
            </a:pPr>
            <a:r>
              <a:rPr lang="en-US" altLang="en-US" sz="1200" b="0" dirty="0">
                <a:solidFill>
                  <a:schemeClr val="accent2"/>
                </a:solidFill>
                <a:effectLst>
                  <a:outerShdw blurRad="38100" dist="38100" dir="2700000" algn="tl">
                    <a:srgbClr val="C0C0C0"/>
                  </a:outerShdw>
                </a:effectLst>
                <a:cs typeface="Times New Roman" pitchFamily="18" charset="0"/>
              </a:rPr>
              <a:t>scientific investigatory techniques to crimes involving electronic devices and why digital forensics is important to the society.</a:t>
            </a:r>
          </a:p>
          <a:p>
            <a:pPr algn="just">
              <a:defRPr/>
            </a:pPr>
            <a:r>
              <a:rPr lang="en-US" altLang="en-US" sz="1200" b="0" dirty="0">
                <a:solidFill>
                  <a:schemeClr val="accent2"/>
                </a:solidFill>
                <a:effectLst>
                  <a:outerShdw blurRad="38100" dist="38100" dir="2700000" algn="tl">
                    <a:srgbClr val="C0C0C0"/>
                  </a:outerShdw>
                </a:effectLst>
                <a:cs typeface="Times New Roman" pitchFamily="18" charset="0"/>
              </a:rPr>
              <a:t>Of course, it is very important that students have a good knowledge of computer and network security.</a:t>
            </a:r>
            <a:endParaRPr lang="en-US" altLang="en-US" b="0" dirty="0">
              <a:solidFill>
                <a:schemeClr val="accent2"/>
              </a:solidFill>
              <a:effectLst>
                <a:outerShdw blurRad="38100" dist="38100" dir="2700000" algn="tl">
                  <a:srgbClr val="C0C0C0"/>
                </a:outerShdw>
              </a:effectLst>
              <a:cs typeface="Times New Roman" pitchFamily="18" charset="0"/>
            </a:endParaRPr>
          </a:p>
        </p:txBody>
      </p:sp>
      <p:sp>
        <p:nvSpPr>
          <p:cNvPr id="31748" name="Slide Number Placeholder 3">
            <a:extLst>
              <a:ext uri="{FF2B5EF4-FFF2-40B4-BE49-F238E27FC236}">
                <a16:creationId xmlns:a16="http://schemas.microsoft.com/office/drawing/2014/main" id="{5E970EB8-4005-400F-B3D8-39B97430C6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67BD5640-A865-4440-AC51-11E4276E567C}" type="slidenum">
              <a:rPr lang="zh-CN" altLang="en-US" sz="1200" smtClean="0"/>
              <a:pPr/>
              <a:t>3</a:t>
            </a:fld>
            <a:endParaRPr lang="en-US" altLang="zh-CN" sz="1200"/>
          </a:p>
        </p:txBody>
      </p:sp>
    </p:spTree>
    <p:extLst>
      <p:ext uri="{BB962C8B-B14F-4D97-AF65-F5344CB8AC3E}">
        <p14:creationId xmlns:p14="http://schemas.microsoft.com/office/powerpoint/2010/main" val="346053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traditional investigations, they are looking for evidences such as fingerprint, blood sample, murder weapon.</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32</a:t>
            </a:fld>
            <a:endParaRPr lang="en-US" altLang="zh-CN"/>
          </a:p>
        </p:txBody>
      </p:sp>
    </p:spTree>
    <p:extLst>
      <p:ext uri="{BB962C8B-B14F-4D97-AF65-F5344CB8AC3E}">
        <p14:creationId xmlns:p14="http://schemas.microsoft.com/office/powerpoint/2010/main" val="946564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a:lstStyle/>
          <a:p>
            <a:pPr eaLnBrk="1" hangingPunct="1"/>
            <a:r>
              <a:rPr lang="en-US" dirty="0"/>
              <a:t>Now we are living in a digital world, people increasingly continue to use electronic devices in their daily lives. </a:t>
            </a:r>
          </a:p>
        </p:txBody>
      </p:sp>
      <p:sp>
        <p:nvSpPr>
          <p:cNvPr id="39940" name="Slide Number Placeholder 3"/>
          <p:cNvSpPr>
            <a:spLocks noGrp="1"/>
          </p:cNvSpPr>
          <p:nvPr>
            <p:ph type="sldNum" sz="quarter" idx="5"/>
          </p:nvPr>
        </p:nvSpPr>
        <p:spPr bwMode="auto">
          <a:noFill/>
          <a:ln>
            <a:miter lim="800000"/>
            <a:headEnd/>
            <a:tailEnd/>
          </a:ln>
        </p:spPr>
        <p:txBody>
          <a:bodyPr/>
          <a:lstStyle/>
          <a:p>
            <a:fld id="{6AFD8250-5A44-4FEF-A02A-976654EE256A}" type="slidenum">
              <a:rPr lang="zh-CN" altLang="en-US" smtClean="0"/>
              <a:pPr/>
              <a:t>33</a:t>
            </a:fld>
            <a:endParaRPr lang="zh-CN" altLang="en-US"/>
          </a:p>
        </p:txBody>
      </p:sp>
    </p:spTree>
    <p:extLst>
      <p:ext uri="{BB962C8B-B14F-4D97-AF65-F5344CB8AC3E}">
        <p14:creationId xmlns:p14="http://schemas.microsoft.com/office/powerpoint/2010/main" val="761084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a:lstStyle/>
          <a:p>
            <a:pPr eaLnBrk="1" hangingPunct="1"/>
            <a:r>
              <a:rPr lang="en-US" dirty="0"/>
              <a:t>Unfortunately, illegal activities also take on new forms  through the use of digital devices or communication and computer network. Recent media coverage indicates that there is a rapid increase in cyber crimes, and it is expected to become increasingly frequent. </a:t>
            </a:r>
          </a:p>
          <a:p>
            <a:pPr eaLnBrk="1" hangingPunct="1"/>
            <a:r>
              <a:rPr lang="en-US" dirty="0"/>
              <a:t>For example, you may be harassed or bullied online. Also, “seeing is no longer believing” anymore. Doctored or faked photos damage someone's reputation.</a:t>
            </a:r>
          </a:p>
          <a:p>
            <a:pPr eaLnBrk="1" hangingPunct="1"/>
            <a:endParaRPr lang="en-US" dirty="0"/>
          </a:p>
          <a:p>
            <a:pPr eaLnBrk="1" hangingPunct="1"/>
            <a:endParaRPr lang="en-CA" dirty="0"/>
          </a:p>
        </p:txBody>
      </p:sp>
      <p:sp>
        <p:nvSpPr>
          <p:cNvPr id="39940" name="Slide Number Placeholder 3"/>
          <p:cNvSpPr>
            <a:spLocks noGrp="1"/>
          </p:cNvSpPr>
          <p:nvPr>
            <p:ph type="sldNum" sz="quarter" idx="5"/>
          </p:nvPr>
        </p:nvSpPr>
        <p:spPr bwMode="auto">
          <a:noFill/>
          <a:ln>
            <a:miter lim="800000"/>
            <a:headEnd/>
            <a:tailEnd/>
          </a:ln>
        </p:spPr>
        <p:txBody>
          <a:bodyPr/>
          <a:lstStyle/>
          <a:p>
            <a:fld id="{6AFD8250-5A44-4FEF-A02A-976654EE256A}" type="slidenum">
              <a:rPr lang="zh-CN" altLang="en-US" smtClean="0"/>
              <a:pPr/>
              <a:t>34</a:t>
            </a:fld>
            <a:endParaRPr lang="zh-CN" altLang="en-US"/>
          </a:p>
        </p:txBody>
      </p:sp>
    </p:spTree>
    <p:extLst>
      <p:ext uri="{BB962C8B-B14F-4D97-AF65-F5344CB8AC3E}">
        <p14:creationId xmlns:p14="http://schemas.microsoft.com/office/powerpoint/2010/main" val="498273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a:t>
            </a:r>
            <a:r>
              <a:rPr lang="en-US" dirty="0"/>
              <a:t>investigating crime involving digital devices is no different to any other crimes, we need to find out who did it so we can prosecute wrongdoers or criminals.</a:t>
            </a: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35</a:t>
            </a:fld>
            <a:endParaRPr lang="en-US" altLang="zh-CN"/>
          </a:p>
        </p:txBody>
      </p:sp>
    </p:spTree>
    <p:extLst>
      <p:ext uri="{BB962C8B-B14F-4D97-AF65-F5344CB8AC3E}">
        <p14:creationId xmlns:p14="http://schemas.microsoft.com/office/powerpoint/2010/main" val="1619003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we are looking at collecting </a:t>
            </a:r>
            <a:r>
              <a:rPr lang="en-US" dirty="0"/>
              <a:t>collect </a:t>
            </a:r>
            <a:r>
              <a:rPr lang="en-CA" dirty="0"/>
              <a:t>some different types of evidence</a:t>
            </a:r>
            <a:r>
              <a:rPr lang="en-US" dirty="0"/>
              <a:t> during investigations and prosecute wrongdoers.</a:t>
            </a:r>
          </a:p>
          <a:p>
            <a:r>
              <a:rPr lang="en-US" dirty="0"/>
              <a:t>We are collecting digital evidence which can be collected from electronic devices such as computer, laptop, mobile phones, CD, USB drives.</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36</a:t>
            </a:fld>
            <a:endParaRPr lang="en-US" altLang="zh-CN"/>
          </a:p>
        </p:txBody>
      </p:sp>
    </p:spTree>
    <p:extLst>
      <p:ext uri="{BB962C8B-B14F-4D97-AF65-F5344CB8AC3E}">
        <p14:creationId xmlns:p14="http://schemas.microsoft.com/office/powerpoint/2010/main" val="558174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when collecting evidence at a digital crime scene, some precautions must be taken in order to ensure that everything useful has been gathered. For example, currently the fashion trend for electronic devices (e.g., USB flash drivers) is irregular appearances. Many electronics are manufactured with appearances that are different from their traditional appearances, turning into fashionable accessories. Examples of such USB drivers are shown here, for example, Toy and art USB drivers.</a:t>
            </a:r>
          </a:p>
          <a:p>
            <a:endParaRPr lang="en-US" dirty="0"/>
          </a:p>
          <a:p>
            <a:r>
              <a:rPr lang="en-US" dirty="0"/>
              <a:t>Another important thing to note is that not all digital-crime-related evidences are digital. For example, it is not unusual that people write down their passwords and place it somewhere they think it is convenient to find.</a:t>
            </a: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37</a:t>
            </a:fld>
            <a:endParaRPr lang="en-US" altLang="zh-CN"/>
          </a:p>
        </p:txBody>
      </p:sp>
    </p:spTree>
    <p:extLst>
      <p:ext uri="{BB962C8B-B14F-4D97-AF65-F5344CB8AC3E}">
        <p14:creationId xmlns:p14="http://schemas.microsoft.com/office/powerpoint/2010/main" val="14157572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a:lstStyle/>
          <a:p>
            <a:pPr eaLnBrk="1" hangingPunct="1"/>
            <a:r>
              <a:rPr lang="en-US" dirty="0"/>
              <a:t>Investigating cyber crime or attacks? You may say that that is easy for me since I am a security expert. I know what happened.</a:t>
            </a:r>
          </a:p>
          <a:p>
            <a:pPr eaLnBrk="1" hangingPunct="1"/>
            <a:r>
              <a:rPr lang="en-US" dirty="0"/>
              <a:t>Unfortunately, we and law enforcement are very different.</a:t>
            </a:r>
            <a:endParaRPr lang="en-CA" dirty="0"/>
          </a:p>
        </p:txBody>
      </p:sp>
      <p:sp>
        <p:nvSpPr>
          <p:cNvPr id="39940" name="Slide Number Placeholder 3"/>
          <p:cNvSpPr>
            <a:spLocks noGrp="1"/>
          </p:cNvSpPr>
          <p:nvPr>
            <p:ph type="sldNum" sz="quarter" idx="5"/>
          </p:nvPr>
        </p:nvSpPr>
        <p:spPr bwMode="auto">
          <a:noFill/>
          <a:ln>
            <a:miter lim="800000"/>
            <a:headEnd/>
            <a:tailEnd/>
          </a:ln>
        </p:spPr>
        <p:txBody>
          <a:bodyPr/>
          <a:lstStyle/>
          <a:p>
            <a:fld id="{6AFD8250-5A44-4FEF-A02A-976654EE256A}" type="slidenum">
              <a:rPr lang="zh-CN" altLang="en-US" smtClean="0"/>
              <a:pPr/>
              <a:t>38</a:t>
            </a:fld>
            <a:endParaRPr lang="zh-CN" altLang="en-US"/>
          </a:p>
        </p:txBody>
      </p:sp>
    </p:spTree>
    <p:extLst>
      <p:ext uri="{BB962C8B-B14F-4D97-AF65-F5344CB8AC3E}">
        <p14:creationId xmlns:p14="http://schemas.microsoft.com/office/powerpoint/2010/main" val="3462520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some challenges to present digital evidence in court. </a:t>
            </a:r>
          </a:p>
          <a:p>
            <a:r>
              <a:rPr lang="en-CA" dirty="0"/>
              <a:t>[click]</a:t>
            </a:r>
          </a:p>
          <a:p>
            <a:r>
              <a:rPr lang="en-CA" dirty="0"/>
              <a:t>There are some reasons for it: First, digital evidence are stored on a digital devices such as USB drive. Unlike the physical evidence like murder weapon (e.g., knife), which is very intuitive, digital evidence can not be directly perceived through its appearance.</a:t>
            </a:r>
          </a:p>
          <a:p>
            <a:r>
              <a:rPr lang="en-CA" dirty="0"/>
              <a:t>Second, The Judge and Jury are usually not computer experts.</a:t>
            </a:r>
          </a:p>
          <a:p>
            <a:r>
              <a:rPr lang="en-CA" dirty="0"/>
              <a:t>[click]</a:t>
            </a:r>
          </a:p>
          <a:p>
            <a:r>
              <a:rPr lang="en-CA" dirty="0"/>
              <a:t>Therefore, you will have to present the evidence in a way which the law enforcement can follow. For example, a well-detailed report.</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39</a:t>
            </a:fld>
            <a:endParaRPr lang="en-US" altLang="zh-CN"/>
          </a:p>
        </p:txBody>
      </p:sp>
    </p:spTree>
    <p:extLst>
      <p:ext uri="{BB962C8B-B14F-4D97-AF65-F5344CB8AC3E}">
        <p14:creationId xmlns:p14="http://schemas.microsoft.com/office/powerpoint/2010/main" val="2506465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b="0" dirty="0"/>
              <a:t>In the traditional forensic investigation, we </a:t>
            </a:r>
            <a:r>
              <a:rPr lang="en-US" sz="1200" b="0" dirty="0">
                <a:effectLst>
                  <a:outerShdw blurRad="38100" dist="38100" dir="2700000" algn="tl">
                    <a:srgbClr val="FFFFFF"/>
                  </a:outerShdw>
                </a:effectLst>
                <a:latin typeface="Times New Roman" pitchFamily="18" charset="0"/>
                <a:cs typeface="Times New Roman" pitchFamily="18" charset="0"/>
              </a:rPr>
              <a:t>Look for forensic evidence, such as, fingerprint.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effectLst>
                  <a:outerShdw blurRad="38100" dist="38100" dir="2700000" algn="tl">
                    <a:srgbClr val="FFFFFF"/>
                  </a:outerShdw>
                </a:effectLst>
                <a:latin typeface="Times New Roman" pitchFamily="18" charset="0"/>
                <a:cs typeface="Times New Roman" pitchFamily="18" charset="0"/>
              </a:rPr>
              <a:t>Now, we are also looking for Look for digital forensic evidence, such as, deleted files.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effectLst>
                  <a:outerShdw blurRad="38100" dist="38100" dir="2700000" algn="tl">
                    <a:srgbClr val="FFFFFF"/>
                  </a:outerShdw>
                </a:effectLst>
                <a:latin typeface="Times New Roman" pitchFamily="18" charset="0"/>
                <a:cs typeface="Times New Roman" pitchFamily="18" charset="0"/>
              </a:rPr>
              <a:t>They are complementary to each other.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1" dirty="0">
              <a:effectLst>
                <a:outerShdw blurRad="38100" dist="38100" dir="2700000" algn="tl">
                  <a:srgbClr val="FFFFFF"/>
                </a:outerShdw>
              </a:effectLst>
              <a:latin typeface="Times New Roman" pitchFamily="18" charset="0"/>
              <a:cs typeface="Times New Roman" pitchFamily="18" charset="0"/>
            </a:endParaRP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40</a:t>
            </a:fld>
            <a:endParaRPr lang="en-US" altLang="zh-CN"/>
          </a:p>
        </p:txBody>
      </p:sp>
    </p:spTree>
    <p:extLst>
      <p:ext uri="{BB962C8B-B14F-4D97-AF65-F5344CB8AC3E}">
        <p14:creationId xmlns:p14="http://schemas.microsoft.com/office/powerpoint/2010/main" val="440029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41</a:t>
            </a:fld>
            <a:endParaRPr lang="en-US" altLang="zh-CN"/>
          </a:p>
        </p:txBody>
      </p:sp>
    </p:spTree>
    <p:extLst>
      <p:ext uri="{BB962C8B-B14F-4D97-AF65-F5344CB8AC3E}">
        <p14:creationId xmlns:p14="http://schemas.microsoft.com/office/powerpoint/2010/main" val="902258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69FC3024-485F-42A9-9AEA-86DEC76DECA4}"/>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F1266786-3868-4558-96A1-C93D8EB6C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cs typeface="Times New Roman" panose="02020603050405020304" pitchFamily="18" charset="0"/>
              </a:rPr>
              <a:t>How to do well in this course?</a:t>
            </a:r>
            <a:endParaRPr lang="en-US" altLang="en-US" dirty="0"/>
          </a:p>
        </p:txBody>
      </p:sp>
      <p:sp>
        <p:nvSpPr>
          <p:cNvPr id="28676" name="Slide Number Placeholder 3">
            <a:extLst>
              <a:ext uri="{FF2B5EF4-FFF2-40B4-BE49-F238E27FC236}">
                <a16:creationId xmlns:a16="http://schemas.microsoft.com/office/drawing/2014/main" id="{11BBEB8C-0B49-48AA-AFE7-FE60EBB57B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E9D1A364-6FD2-436D-936F-CC2DFC71948E}" type="slidenum">
              <a:rPr lang="en-US" altLang="en-US" sz="1200" smtClean="0"/>
              <a:pPr/>
              <a:t>4</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It is very common that you watch some TV news, saying that suspects sought are on the run with a car, and police officers want to locate and stop the suspect vehicle.</a:t>
            </a:r>
          </a:p>
          <a:p>
            <a:r>
              <a:rPr lang="en-US" b="0" dirty="0"/>
              <a:t>In the past, usually several scouts are sent out to some important road intersections, </a:t>
            </a:r>
            <a:r>
              <a:rPr lang="en-US" sz="1200" b="0" i="0" kern="1200" dirty="0">
                <a:solidFill>
                  <a:schemeClr val="tx1"/>
                </a:solidFill>
                <a:effectLst/>
                <a:latin typeface="Times New Roman" pitchFamily="18" charset="0"/>
                <a:ea typeface="+mn-ea"/>
                <a:cs typeface="+mn-cs"/>
              </a:rPr>
              <a:t>standing aside of road and </a:t>
            </a:r>
            <a:r>
              <a:rPr lang="en-US" b="0" dirty="0"/>
              <a:t>looking for the suspect car.</a:t>
            </a:r>
          </a:p>
          <a:p>
            <a:r>
              <a:rPr lang="en-US" b="0" dirty="0"/>
              <a:t>Now, it becomes very common that police sitting inside their car, using a camera mounted on a police vehicle to automatically capture images of all license plates of the vehicles passing by.</a:t>
            </a:r>
          </a:p>
          <a:p>
            <a:r>
              <a:rPr lang="en-US" b="0" dirty="0"/>
              <a:t>The officer in the police vehicle will be alerted when a scanned plate matches the plate of the suspect car.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rgbClr val="000000"/>
                </a:solidFill>
              </a:rPr>
              <a:t>However, it is worth noting that automatic license plate recognition (ALPR) system raises fears of privacy violation and a high potential for abuse.</a:t>
            </a:r>
          </a:p>
          <a:p>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42</a:t>
            </a:fld>
            <a:endParaRPr lang="en-US" altLang="zh-CN"/>
          </a:p>
        </p:txBody>
      </p:sp>
    </p:spTree>
    <p:extLst>
      <p:ext uri="{BB962C8B-B14F-4D97-AF65-F5344CB8AC3E}">
        <p14:creationId xmlns:p14="http://schemas.microsoft.com/office/powerpoint/2010/main" val="3779914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rgbClr val="000000"/>
                </a:solidFill>
              </a:rPr>
              <a:t>Facial recognition technology has been widely used by law enforcement for identifying victims and suspects.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rgbClr val="000000"/>
                </a:solidFill>
              </a:rPr>
              <a:t>For example, in the photo here, there is a security camera taking photo of people walking in San Francisco’s Financial District. It is used by </a:t>
            </a:r>
            <a:r>
              <a:rPr lang="en-US" sz="1200" b="0" i="0" kern="1200" dirty="0">
                <a:solidFill>
                  <a:schemeClr val="tx1"/>
                </a:solidFill>
                <a:effectLst/>
                <a:latin typeface="Times New Roman" pitchFamily="18" charset="0"/>
                <a:ea typeface="+mn-ea"/>
                <a:cs typeface="+mn-cs"/>
              </a:rPr>
              <a:t>the police and other law enforcement agencies, for example, </a:t>
            </a:r>
            <a:r>
              <a:rPr lang="en-US" altLang="en-US" dirty="0">
                <a:solidFill>
                  <a:srgbClr val="000000"/>
                </a:solidFill>
              </a:rPr>
              <a:t>to identify victims and suspects.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rgbClr val="000000"/>
                </a:solidFill>
              </a:rPr>
              <a:t>It is a very powerful and efficient tool that, much like DNA analysis, offers a way to bring policing into the modern age and help catch wrongdoers or solve crimes.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rgbClr val="000000"/>
                </a:solidFill>
              </a:rPr>
              <a:t>However, similar to Automatic License Plate Recognition (ALPR), it is worth noting that facial recognition technology also raises fears of privacy violation and a high potential for abuse.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rgbClr val="00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43</a:t>
            </a:fld>
            <a:endParaRPr lang="en-US" altLang="zh-CN"/>
          </a:p>
        </p:txBody>
      </p:sp>
    </p:spTree>
    <p:extLst>
      <p:ext uri="{BB962C8B-B14F-4D97-AF65-F5344CB8AC3E}">
        <p14:creationId xmlns:p14="http://schemas.microsoft.com/office/powerpoint/2010/main" val="2228807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stand under the sun, you can observe your shadow.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rgbClr val="000000"/>
                </a:solidFill>
              </a:rPr>
              <a:t>The shadow you create by blocking sunlight changes through the day as the position of the sun in the sky changes.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solidFill>
                  <a:srgbClr val="000000"/>
                </a:solidFill>
              </a:rPr>
              <a:t>You may remember some game you play when you are child, </a:t>
            </a:r>
            <a:r>
              <a:rPr lang="en-US" sz="1200" b="1" kern="1200" dirty="0">
                <a:solidFill>
                  <a:schemeClr val="tx1"/>
                </a:solidFill>
                <a:effectLst/>
                <a:latin typeface="Times New Roman" pitchFamily="18" charset="0"/>
                <a:ea typeface="+mn-ea"/>
                <a:cs typeface="+mn-cs"/>
              </a:rPr>
              <a:t>Tracing Shadows.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44</a:t>
            </a:fld>
            <a:endParaRPr lang="en-US" altLang="zh-CN"/>
          </a:p>
        </p:txBody>
      </p:sp>
    </p:spTree>
    <p:extLst>
      <p:ext uri="{BB962C8B-B14F-4D97-AF65-F5344CB8AC3E}">
        <p14:creationId xmlns:p14="http://schemas.microsoft.com/office/powerpoint/2010/main" val="741322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But there is another, often overlooked, way to use sun shadow for the purposes of digital forensics.</a:t>
            </a:r>
          </a:p>
          <a:p>
            <a:r>
              <a:rPr lang="en-US" b="0" dirty="0"/>
              <a:t>Specifically, we can calculate the shadow in a video to </a:t>
            </a:r>
            <a:r>
              <a:rPr lang="en-US" sz="1200" b="0" i="0" kern="1200" dirty="0">
                <a:solidFill>
                  <a:schemeClr val="tx1"/>
                </a:solidFill>
                <a:effectLst/>
                <a:latin typeface="Times New Roman" pitchFamily="18" charset="0"/>
                <a:ea typeface="+mn-ea"/>
                <a:cs typeface="+mn-cs"/>
              </a:rPr>
              <a:t>determine where a video is taken.</a:t>
            </a: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Of course, you may also know that GPS-enabled camera devices like smartphone record EXIF (Exchangeable Image File) data along with the video. </a:t>
            </a:r>
          </a:p>
          <a:p>
            <a:r>
              <a:rPr lang="en-US" sz="1200" b="0" i="0" kern="1200" dirty="0">
                <a:solidFill>
                  <a:schemeClr val="tx1"/>
                </a:solidFill>
                <a:effectLst/>
                <a:latin typeface="Times New Roman" pitchFamily="18" charset="0"/>
                <a:ea typeface="+mn-ea"/>
                <a:cs typeface="+mn-cs"/>
              </a:rPr>
              <a:t>If the EXIF data’s there, it’s easy to trace where the video was taken. </a:t>
            </a:r>
          </a:p>
          <a:p>
            <a:r>
              <a:rPr lang="en-US" sz="1200" b="0" i="0" kern="1200" dirty="0">
                <a:solidFill>
                  <a:schemeClr val="tx1"/>
                </a:solidFill>
                <a:effectLst/>
                <a:latin typeface="Times New Roman" pitchFamily="18" charset="0"/>
                <a:ea typeface="+mn-ea"/>
                <a:cs typeface="+mn-cs"/>
              </a:rPr>
              <a:t>However, the EXIF data would probably be stripped off or removed by tech-savvy criminals.</a:t>
            </a:r>
          </a:p>
          <a:p>
            <a:r>
              <a:rPr lang="en-US" sz="1200" b="0" i="0" kern="1200" dirty="0">
                <a:solidFill>
                  <a:schemeClr val="tx1"/>
                </a:solidFill>
                <a:effectLst/>
                <a:latin typeface="Times New Roman" pitchFamily="18" charset="0"/>
                <a:ea typeface="+mn-ea"/>
                <a:cs typeface="+mn-cs"/>
              </a:rPr>
              <a:t>EXIF stands for Exchangeable Image File, which is an image format.</a:t>
            </a:r>
          </a:p>
          <a:p>
            <a:r>
              <a:rPr lang="en-US" sz="1200" b="0" i="0" kern="1200" dirty="0">
                <a:solidFill>
                  <a:schemeClr val="tx1"/>
                </a:solidFill>
                <a:effectLst/>
                <a:latin typeface="Times New Roman" pitchFamily="18" charset="0"/>
                <a:ea typeface="+mn-ea"/>
                <a:cs typeface="+mn-cs"/>
              </a:rPr>
              <a:t>The EXIF data contains a ton of information, including where the picture or video was taken (GPS coordinates).</a:t>
            </a:r>
          </a:p>
          <a:p>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45</a:t>
            </a:fld>
            <a:endParaRPr lang="en-US" altLang="zh-CN"/>
          </a:p>
        </p:txBody>
      </p:sp>
    </p:spTree>
    <p:extLst>
      <p:ext uri="{BB962C8B-B14F-4D97-AF65-F5344CB8AC3E}">
        <p14:creationId xmlns:p14="http://schemas.microsoft.com/office/powerpoint/2010/main" val="1445728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well-protected computer which stores some confidential data. But why and how these confidential data are still stolen. </a:t>
            </a:r>
          </a:p>
          <a:p>
            <a:r>
              <a:rPr lang="en-US" dirty="0"/>
              <a:t>Sometimes, you may be wondering why your computer is not even connected to the Internet, but your data is stolen from your computer! What happened?</a:t>
            </a:r>
          </a:p>
          <a:p>
            <a:r>
              <a:rPr lang="en-US" dirty="0"/>
              <a:t>Unfortunately, computer hackers can find many </a:t>
            </a:r>
            <a:r>
              <a:rPr lang="en-US" sz="1200" b="0" i="0" kern="1200" dirty="0">
                <a:solidFill>
                  <a:schemeClr val="tx1"/>
                </a:solidFill>
                <a:effectLst/>
                <a:latin typeface="Times New Roman" pitchFamily="18" charset="0"/>
                <a:ea typeface="+mn-ea"/>
                <a:cs typeface="+mn-cs"/>
              </a:rPr>
              <a:t>creative </a:t>
            </a:r>
            <a:r>
              <a:rPr lang="en-US" dirty="0"/>
              <a:t>ways or </a:t>
            </a:r>
            <a:r>
              <a:rPr lang="en-US" sz="1200" b="0" i="0" kern="1200" dirty="0">
                <a:solidFill>
                  <a:schemeClr val="tx1"/>
                </a:solidFill>
                <a:effectLst/>
                <a:latin typeface="Times New Roman" pitchFamily="18" charset="0"/>
                <a:ea typeface="+mn-ea"/>
                <a:cs typeface="+mn-cs"/>
              </a:rPr>
              <a:t>techniques </a:t>
            </a:r>
            <a:r>
              <a:rPr lang="en-US" dirty="0"/>
              <a:t>to </a:t>
            </a:r>
            <a:r>
              <a:rPr lang="en-US" sz="1200" b="0" i="0" kern="1200" dirty="0">
                <a:solidFill>
                  <a:schemeClr val="tx1"/>
                </a:solidFill>
                <a:effectLst/>
                <a:latin typeface="Times New Roman" pitchFamily="18" charset="0"/>
                <a:ea typeface="+mn-ea"/>
                <a:cs typeface="+mn-cs"/>
              </a:rPr>
              <a:t>exfiltrate or transfer confidential data</a:t>
            </a:r>
            <a:r>
              <a:rPr lang="en-US" dirty="0"/>
              <a:t>, which </a:t>
            </a:r>
            <a:r>
              <a:rPr lang="en-US" sz="1200" b="0" i="0" kern="1200" dirty="0">
                <a:solidFill>
                  <a:schemeClr val="tx1"/>
                </a:solidFill>
                <a:effectLst/>
                <a:latin typeface="Times New Roman" pitchFamily="18" charset="0"/>
                <a:ea typeface="+mn-ea"/>
                <a:cs typeface="+mn-cs"/>
              </a:rPr>
              <a:t>can be difficult to detect</a:t>
            </a:r>
            <a:r>
              <a:rPr lang="en-US" dirty="0"/>
              <a:t>.</a:t>
            </a:r>
          </a:p>
          <a:p>
            <a:r>
              <a:rPr lang="en-US" dirty="0"/>
              <a:t>For example, turning RAM into Wi-Fi cards to steal data from a disconnected computer. Or,</a:t>
            </a:r>
          </a:p>
          <a:p>
            <a:r>
              <a:rPr lang="en-US" dirty="0"/>
              <a:t>using speakers or headphones over ultrasonic waves or turning power supply into speaker to exfiltrate data (over an acoustic channel) from air-gapped devices.</a:t>
            </a:r>
          </a:p>
          <a:p>
            <a:r>
              <a:rPr lang="en-US" dirty="0"/>
              <a:t>It becomes increasingly important to detect and prevent data exfiltration.</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46</a:t>
            </a:fld>
            <a:endParaRPr lang="en-US" altLang="zh-CN"/>
          </a:p>
        </p:txBody>
      </p:sp>
    </p:spTree>
    <p:extLst>
      <p:ext uri="{BB962C8B-B14F-4D97-AF65-F5344CB8AC3E}">
        <p14:creationId xmlns:p14="http://schemas.microsoft.com/office/powerpoint/2010/main" val="23642357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the computer crime, there will always be incriminating evidence. Computer Forensics will find it.</a:t>
            </a:r>
          </a:p>
          <a:p>
            <a:r>
              <a:rPr lang="en-US" dirty="0"/>
              <a:t>So what is Computer Forensics?</a:t>
            </a: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47</a:t>
            </a:fld>
            <a:endParaRPr lang="en-US" altLang="zh-CN"/>
          </a:p>
        </p:txBody>
      </p:sp>
    </p:spTree>
    <p:extLst>
      <p:ext uri="{BB962C8B-B14F-4D97-AF65-F5344CB8AC3E}">
        <p14:creationId xmlns:p14="http://schemas.microsoft.com/office/powerpoint/2010/main" val="3044275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forensics intersects with many disciplines.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a:t>
            </a:r>
            <a:r>
              <a:rPr lang="en-US" sz="1200" b="0" i="0" kern="1200" dirty="0">
                <a:solidFill>
                  <a:schemeClr val="tx1"/>
                </a:solidFill>
                <a:effectLst/>
                <a:latin typeface="+mn-lt"/>
                <a:ea typeface="+mn-ea"/>
                <a:cs typeface="+mn-cs"/>
              </a:rPr>
              <a:t>draws upon multiple fields of knowledge, such as almost very area in CS, such as Cybersecurity and cryptography, OS, AI/ML,  computer networking works, data structures and algorithms, and forensic science.</a:t>
            </a:r>
          </a:p>
          <a:p>
            <a:r>
              <a:rPr lang="en-US" sz="1200" b="0" i="0" kern="1200" dirty="0">
                <a:solidFill>
                  <a:schemeClr val="tx1"/>
                </a:solidFill>
                <a:effectLst/>
                <a:latin typeface="+mn-lt"/>
                <a:ea typeface="+mn-ea"/>
                <a:cs typeface="+mn-cs"/>
              </a:rPr>
              <a:t>That being said, my class focuses more on purely technical aspects.</a:t>
            </a:r>
          </a:p>
          <a:p>
            <a:endParaRPr lang="en-US" dirty="0"/>
          </a:p>
        </p:txBody>
      </p:sp>
      <p:sp>
        <p:nvSpPr>
          <p:cNvPr id="4" name="Slide Number Placeholder 3"/>
          <p:cNvSpPr>
            <a:spLocks noGrp="1"/>
          </p:cNvSpPr>
          <p:nvPr>
            <p:ph type="sldNum" sz="quarter" idx="5"/>
          </p:nvPr>
        </p:nvSpPr>
        <p:spPr/>
        <p:txBody>
          <a:bodyPr/>
          <a:lstStyle/>
          <a:p>
            <a:fld id="{123989A3-3CAE-4BCF-9458-2544CBF3AF20}" type="slidenum">
              <a:rPr lang="en-CA" smtClean="0"/>
              <a:t>48</a:t>
            </a:fld>
            <a:endParaRPr lang="en-CA"/>
          </a:p>
        </p:txBody>
      </p:sp>
    </p:spTree>
    <p:extLst>
      <p:ext uri="{BB962C8B-B14F-4D97-AF65-F5344CB8AC3E}">
        <p14:creationId xmlns:p14="http://schemas.microsoft.com/office/powerpoint/2010/main" val="1109047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r>
              <a:rPr lang="en-US" dirty="0"/>
              <a:t>Technically speaking, computer forensics is a branch of forensic science pertaining to legal evidence found in computers and digital storage mediums. </a:t>
            </a:r>
          </a:p>
          <a:p>
            <a:endParaRPr lang="en-US" dirty="0"/>
          </a:p>
        </p:txBody>
      </p:sp>
    </p:spTree>
    <p:extLst>
      <p:ext uri="{BB962C8B-B14F-4D97-AF65-F5344CB8AC3E}">
        <p14:creationId xmlns:p14="http://schemas.microsoft.com/office/powerpoint/2010/main" val="960913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r>
              <a:rPr lang="en-US" b="0" dirty="0"/>
              <a:t>Next, let’s take a real world example to see how useful a digital forensic investigation is.</a:t>
            </a:r>
          </a:p>
          <a:p>
            <a:r>
              <a:rPr lang="en-US" b="0" dirty="0"/>
              <a:t>Suppose you as a customer support of RBC, receive a call from one customer, complaining that his account is emptied. Someone hacked into his online banking account! This is a serious issue, which may lead to </a:t>
            </a:r>
            <a:r>
              <a:rPr lang="en-US" sz="1200" b="0" i="0" kern="1200" dirty="0">
                <a:solidFill>
                  <a:schemeClr val="tx1"/>
                </a:solidFill>
                <a:effectLst/>
                <a:latin typeface="Times New Roman" pitchFamily="18" charset="0"/>
                <a:ea typeface="+mn-ea"/>
                <a:cs typeface="+mn-cs"/>
              </a:rPr>
              <a:t>the public's trust declining in your online banking system.</a:t>
            </a:r>
          </a:p>
          <a:p>
            <a:r>
              <a:rPr lang="en-US" sz="1200" b="0" i="0" kern="1200" dirty="0">
                <a:solidFill>
                  <a:schemeClr val="tx1"/>
                </a:solidFill>
                <a:effectLst/>
                <a:latin typeface="Times New Roman" pitchFamily="18" charset="0"/>
                <a:ea typeface="+mn-ea"/>
                <a:cs typeface="+mn-cs"/>
              </a:rPr>
              <a:t>So you want to help out by investigating the incident, though it is not the fault on your side since you know your online system is secure.</a:t>
            </a:r>
            <a:endParaRPr lang="en-US" b="0" dirty="0"/>
          </a:p>
        </p:txBody>
      </p:sp>
    </p:spTree>
    <p:extLst>
      <p:ext uri="{BB962C8B-B14F-4D97-AF65-F5344CB8AC3E}">
        <p14:creationId xmlns:p14="http://schemas.microsoft.com/office/powerpoint/2010/main" val="2022272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FC843E32-2AF7-4B2C-BE90-9FEA43F66777}" type="slidenum">
              <a:rPr lang="en-US" smtClean="0"/>
              <a:pPr/>
              <a:t>51</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700566" y="4416505"/>
            <a:ext cx="5609270" cy="4181634"/>
          </a:xfrm>
          <a:noFill/>
          <a:ln/>
        </p:spPr>
        <p:txBody>
          <a:bodyPr/>
          <a:lstStyle/>
          <a:p>
            <a:r>
              <a:rPr lang="en-US" dirty="0"/>
              <a:t>The customer told you that he received an "Your RBC online banking account is currently locked" email from RBC, which asks the customer to take an immediate action in order to unlock it. The customer followed the instructions from the email and clicked on a link embedded in the message to identify himself to the online system. But, </a:t>
            </a:r>
            <a:r>
              <a:rPr lang="en-US" b="0" dirty="0"/>
              <a:t>his account is emptied now.</a:t>
            </a:r>
          </a:p>
          <a:p>
            <a:r>
              <a:rPr lang="en-US" b="0" dirty="0"/>
              <a:t>You know the customer has been attacked by a phishing email.</a:t>
            </a:r>
          </a:p>
          <a:p>
            <a:r>
              <a:rPr lang="en-US" b="0" dirty="0"/>
              <a:t>So you asked the customer to forward you the email.</a:t>
            </a:r>
          </a:p>
          <a:p>
            <a:r>
              <a:rPr lang="en-US" b="0" dirty="0"/>
              <a:t>[click] </a:t>
            </a:r>
          </a:p>
          <a:p>
            <a:r>
              <a:rPr lang="en-US" b="0" dirty="0"/>
              <a:t>You check the </a:t>
            </a:r>
            <a:r>
              <a:rPr lang="en-US" dirty="0"/>
              <a:t>link embedded in the message, and find it is not the RBC web link. If you ping two web links, the IP addresses are very different.</a:t>
            </a:r>
            <a:endParaRPr lang="en-US" b="0" dirty="0"/>
          </a:p>
          <a:p>
            <a:r>
              <a:rPr lang="en-US" b="0" dirty="0"/>
              <a:t>It conformed that it is a phishing attack.</a:t>
            </a:r>
          </a:p>
          <a:p>
            <a:r>
              <a:rPr lang="en-US" b="0" dirty="0"/>
              <a:t>[click]</a:t>
            </a:r>
            <a:endParaRPr lang="en-US" dirty="0"/>
          </a:p>
          <a:p>
            <a:r>
              <a:rPr lang="en-US" dirty="0"/>
              <a:t>Then, you find out the ISP based on the IP address used by the phishing web site. Afterwards, you can contact the bad guy's ISP and obtain his contact data.</a:t>
            </a:r>
          </a:p>
          <a:p>
            <a:r>
              <a:rPr lang="en-US" dirty="0"/>
              <a:t>[click]</a:t>
            </a:r>
          </a:p>
          <a:p>
            <a:r>
              <a:rPr lang="en-US" dirty="0"/>
              <a:t>Finally, you can contact the local law enforcement to have the bad guy arrested.</a:t>
            </a:r>
          </a:p>
          <a:p>
            <a:endParaRPr lang="en-US" dirty="0"/>
          </a:p>
          <a:p>
            <a:endParaRPr lang="en-US" dirty="0"/>
          </a:p>
        </p:txBody>
      </p:sp>
    </p:spTree>
    <p:extLst>
      <p:ext uri="{BB962C8B-B14F-4D97-AF65-F5344CB8AC3E}">
        <p14:creationId xmlns:p14="http://schemas.microsoft.com/office/powerpoint/2010/main" val="356239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F71DDED8-2D77-4FED-BFB2-E868592C0D68}"/>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F824B1F3-A9CF-477F-8572-D244ECC3A8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most important thing is you are interested in learning digital forensics.</a:t>
            </a:r>
          </a:p>
          <a:p>
            <a:r>
              <a:rPr lang="en-US" altLang="en-US" dirty="0"/>
              <a:t>Therefore, I have developed some interesting hands-on exercise so you can have lots of fun when doing them.</a:t>
            </a:r>
          </a:p>
          <a:p>
            <a:r>
              <a:rPr lang="en-US" altLang="en-US" dirty="0"/>
              <a:t>Hopefully I can inspire you to learn more digital forensics.</a:t>
            </a:r>
          </a:p>
          <a:p>
            <a:r>
              <a:rPr lang="en-US" altLang="en-US" dirty="0"/>
              <a:t>So let us work together this winter, having fun while studying digital forensics.</a:t>
            </a:r>
          </a:p>
          <a:p>
            <a:endParaRPr lang="en-US" altLang="en-US" dirty="0"/>
          </a:p>
        </p:txBody>
      </p:sp>
      <p:sp>
        <p:nvSpPr>
          <p:cNvPr id="30724" name="Slide Number Placeholder 3">
            <a:extLst>
              <a:ext uri="{FF2B5EF4-FFF2-40B4-BE49-F238E27FC236}">
                <a16:creationId xmlns:a16="http://schemas.microsoft.com/office/drawing/2014/main" id="{004B1B6A-F30A-48F7-9CB6-E5FBC0864D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23EF9EFF-0B16-42A0-A147-9EE80EA66EF2}" type="slidenum">
              <a:rPr lang="en-US" altLang="en-US" sz="1200" smtClean="0"/>
              <a:pPr/>
              <a:t>5</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We are now taking a look at </a:t>
            </a:r>
            <a:r>
              <a:rPr lang="en-US" sz="1200" b="1" kern="0" dirty="0">
                <a:solidFill>
                  <a:schemeClr val="accent2"/>
                </a:solidFill>
                <a:effectLst>
                  <a:outerShdw blurRad="38100" dist="38100" dir="2700000" algn="tl">
                    <a:srgbClr val="000000">
                      <a:alpha val="43137"/>
                    </a:srgbClr>
                  </a:outerShdw>
                </a:effectLst>
                <a:latin typeface="Times New Roman" pitchFamily="18" charset="0"/>
                <a:ea typeface="+mn-ea"/>
                <a:cs typeface="Times New Roman" pitchFamily="18" charset="0"/>
              </a:rPr>
              <a:t>Computer Forensics in Action.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52</a:t>
            </a:fld>
            <a:endParaRPr lang="en-US" altLang="zh-CN"/>
          </a:p>
        </p:txBody>
      </p:sp>
    </p:spTree>
    <p:extLst>
      <p:ext uri="{BB962C8B-B14F-4D97-AF65-F5344CB8AC3E}">
        <p14:creationId xmlns:p14="http://schemas.microsoft.com/office/powerpoint/2010/main" val="27057591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53</a:t>
            </a:fld>
            <a:endParaRPr lang="en-US" altLang="zh-CN"/>
          </a:p>
        </p:txBody>
      </p:sp>
    </p:spTree>
    <p:extLst>
      <p:ext uri="{BB962C8B-B14F-4D97-AF65-F5344CB8AC3E}">
        <p14:creationId xmlns:p14="http://schemas.microsoft.com/office/powerpoint/2010/main" val="13792204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if you receive an offensive anonymous document? </a:t>
            </a:r>
          </a:p>
          <a:p>
            <a:r>
              <a:rPr lang="en-CA" dirty="0"/>
              <a:t>It is very common that </a:t>
            </a:r>
            <a:r>
              <a:rPr lang="en-US" dirty="0"/>
              <a:t>anonymity technologies are used by criminals to do bad things.</a:t>
            </a:r>
          </a:p>
          <a:p>
            <a:r>
              <a:rPr lang="en-US" dirty="0"/>
              <a:t>However, you really want to find out who did it.</a:t>
            </a:r>
          </a:p>
          <a:p>
            <a:r>
              <a:rPr lang="en-US" dirty="0"/>
              <a:t>[click]</a:t>
            </a:r>
          </a:p>
          <a:p>
            <a:r>
              <a:rPr lang="en-US" dirty="0"/>
              <a:t>You check the metadata of the document, and notice that the author’s name is Xiaodong Lin. So you know “Xiaodong Lin” would probably be the bad guy behind it.</a:t>
            </a:r>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54</a:t>
            </a:fld>
            <a:endParaRPr lang="en-US" altLang="zh-CN"/>
          </a:p>
        </p:txBody>
      </p:sp>
    </p:spTree>
    <p:extLst>
      <p:ext uri="{BB962C8B-B14F-4D97-AF65-F5344CB8AC3E}">
        <p14:creationId xmlns:p14="http://schemas.microsoft.com/office/powerpoint/2010/main" val="688423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take a look at another cyber attack story about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Sarah Palin’s personal yahoo email account which had been hacked.</a:t>
            </a:r>
          </a:p>
          <a:p>
            <a:r>
              <a:rPr lang="en-CA" sz="1200" b="0" dirty="0">
                <a:effectLst>
                  <a:outerShdw blurRad="38100" dist="38100" dir="2700000" algn="tl">
                    <a:srgbClr val="000000">
                      <a:alpha val="43137"/>
                    </a:srgbClr>
                  </a:outerShdw>
                </a:effectLst>
                <a:latin typeface="Times New Roman" pitchFamily="18" charset="0"/>
                <a:cs typeface="Times New Roman" pitchFamily="18" charset="0"/>
              </a:rPr>
              <a:t>Since Sarah Palin is then US vice president’s candidate, FBI started to investigate the incident. </a:t>
            </a:r>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55</a:t>
            </a:fld>
            <a:endParaRPr lang="en-US" altLang="zh-CN"/>
          </a:p>
        </p:txBody>
      </p:sp>
    </p:spTree>
    <p:extLst>
      <p:ext uri="{BB962C8B-B14F-4D97-AF65-F5344CB8AC3E}">
        <p14:creationId xmlns:p14="http://schemas.microsoft.com/office/powerpoint/2010/main" val="459790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hackers’ electronic trail has been traced to a server site in Chicago. The server logs at that site revealed someone login from a residence where David </a:t>
            </a:r>
            <a:r>
              <a:rPr lang="en-US" dirty="0" err="1"/>
              <a:t>Kernell</a:t>
            </a:r>
            <a:r>
              <a:rPr lang="en-US" dirty="0"/>
              <a:t>, a 20-year-old economics student at the University of Tennessee, lives.</a:t>
            </a:r>
          </a:p>
          <a:p>
            <a:endParaRPr lang="en-CA" dirty="0"/>
          </a:p>
          <a:p>
            <a:r>
              <a:rPr lang="en-CA" dirty="0"/>
              <a:t>FBI agents searched </a:t>
            </a:r>
            <a:r>
              <a:rPr lang="en-US" dirty="0"/>
              <a:t>David’s apartment, and prosecuted him for </a:t>
            </a:r>
            <a:r>
              <a:rPr lang="en-US" sz="1200" dirty="0">
                <a:latin typeface="Times New Roman" pitchFamily="18" charset="0"/>
                <a:cs typeface="Times New Roman" pitchFamily="18" charset="0"/>
              </a:rPr>
              <a:t>illegal hacking.</a:t>
            </a:r>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56</a:t>
            </a:fld>
            <a:endParaRPr lang="en-US" altLang="zh-CN"/>
          </a:p>
        </p:txBody>
      </p:sp>
    </p:spTree>
    <p:extLst>
      <p:ext uri="{BB962C8B-B14F-4D97-AF65-F5344CB8AC3E}">
        <p14:creationId xmlns:p14="http://schemas.microsoft.com/office/powerpoint/2010/main" val="2742904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many types of digital evidence which can be used to solve crimes. Digital forensics is very useful.</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57</a:t>
            </a:fld>
            <a:endParaRPr lang="en-US" altLang="zh-CN"/>
          </a:p>
        </p:txBody>
      </p:sp>
    </p:spTree>
    <p:extLst>
      <p:ext uri="{BB962C8B-B14F-4D97-AF65-F5344CB8AC3E}">
        <p14:creationId xmlns:p14="http://schemas.microsoft.com/office/powerpoint/2010/main" val="3790726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will study </a:t>
            </a:r>
            <a:r>
              <a:rPr lang="en-US" dirty="0"/>
              <a:t>the fundamentals to digital Investigation.</a:t>
            </a:r>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58</a:t>
            </a:fld>
            <a:endParaRPr lang="en-US" altLang="zh-CN"/>
          </a:p>
        </p:txBody>
      </p:sp>
    </p:spTree>
    <p:extLst>
      <p:ext uri="{BB962C8B-B14F-4D97-AF65-F5344CB8AC3E}">
        <p14:creationId xmlns:p14="http://schemas.microsoft.com/office/powerpoint/2010/main" val="2717482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749E22E-3FD9-4260-8ADA-59463A8C12A7}" type="slidenum">
              <a:rPr lang="en-US">
                <a:latin typeface="Arial" pitchFamily="34" charset="0"/>
              </a:rPr>
              <a:pPr/>
              <a:t>59</a:t>
            </a:fld>
            <a:endParaRPr lang="en-US">
              <a:latin typeface="Arial" pitchFamily="3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latin typeface="Arial" pitchFamily="34" charset="0"/>
              </a:rPr>
              <a:t>So what is </a:t>
            </a:r>
            <a:r>
              <a:rPr lang="en-US" sz="1200" b="0" dirty="0">
                <a:latin typeface="Times New Roman" pitchFamily="18" charset="0"/>
                <a:cs typeface="Times New Roman" pitchFamily="18" charset="0"/>
              </a:rPr>
              <a:t>digital investigation? A digital investigation begins when a digital device is involved in an incident or crime.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Times New Roman" pitchFamily="18" charset="0"/>
              <a:cs typeface="Times New Roman"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Times New Roman" pitchFamily="18" charset="0"/>
                <a:cs typeface="Times New Roman" pitchFamily="18" charset="0"/>
              </a:rPr>
              <a:t>For example, The device was used to commit a crime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Times New Roman" pitchFamily="18" charset="0"/>
                <a:cs typeface="Times New Roman" pitchFamily="18" charset="0"/>
              </a:rPr>
              <a:t>Or the device was used to violate a policy or the law</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Times New Roman" pitchFamily="18" charset="0"/>
                <a:cs typeface="Times New Roman" pitchFamily="18" charset="0"/>
              </a:rPr>
              <a:t>As such, the nature of digital investigation requires us to use a variety of computer technology during an investigation.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Times New Roman" pitchFamily="18" charset="0"/>
              <a:cs typeface="Times New Roman"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Times New Roman" pitchFamily="18" charset="0"/>
                <a:cs typeface="Times New Roman" pitchFamily="18" charset="0"/>
              </a:rPr>
              <a:t>Similar toa traditional forensic investigation, a digital investigation develops and tests hypotheses that answer questions about digital events.</a:t>
            </a:r>
          </a:p>
          <a:p>
            <a:pPr eaLnBrk="1" hangingPunct="1"/>
            <a:endParaRPr lang="en-US" dirty="0">
              <a:latin typeface="Arial" pitchFamily="34" charset="0"/>
            </a:endParaRPr>
          </a:p>
        </p:txBody>
      </p:sp>
    </p:spTree>
    <p:extLst>
      <p:ext uri="{BB962C8B-B14F-4D97-AF65-F5344CB8AC3E}">
        <p14:creationId xmlns:p14="http://schemas.microsoft.com/office/powerpoint/2010/main" val="7592942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749E22E-3FD9-4260-8ADA-59463A8C12A7}" type="slidenum">
              <a:rPr lang="en-US">
                <a:latin typeface="Arial" pitchFamily="34" charset="0"/>
              </a:rPr>
              <a:pPr/>
              <a:t>60</a:t>
            </a:fld>
            <a:endParaRPr lang="en-US">
              <a:latin typeface="Arial" pitchFamily="3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a:latin typeface="Arial" pitchFamily="34" charset="0"/>
              </a:rPr>
              <a:t>For example, when a crime occurs, the police may have a long list of suspects. Then, they will need to launch </a:t>
            </a:r>
            <a:r>
              <a:rPr lang="en-US" sz="1200" dirty="0">
                <a:latin typeface="Times New Roman" pitchFamily="18" charset="0"/>
                <a:cs typeface="Times New Roman" pitchFamily="18" charset="0"/>
              </a:rPr>
              <a:t>a digital investigation to narrow list of suspects down to a few suspects.</a:t>
            </a:r>
            <a:endParaRPr lang="en-US" dirty="0">
              <a:latin typeface="Arial" pitchFamily="34" charset="0"/>
            </a:endParaRPr>
          </a:p>
        </p:txBody>
      </p:sp>
    </p:spTree>
    <p:extLst>
      <p:ext uri="{BB962C8B-B14F-4D97-AF65-F5344CB8AC3E}">
        <p14:creationId xmlns:p14="http://schemas.microsoft.com/office/powerpoint/2010/main" val="2366629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61</a:t>
            </a:fld>
            <a:endParaRPr lang="en-US" altLang="zh-CN"/>
          </a:p>
        </p:txBody>
      </p:sp>
    </p:spTree>
    <p:extLst>
      <p:ext uri="{BB962C8B-B14F-4D97-AF65-F5344CB8AC3E}">
        <p14:creationId xmlns:p14="http://schemas.microsoft.com/office/powerpoint/2010/main" val="4204136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11B5B562-01B8-4576-A217-E734EDE9D61D}"/>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66A6E834-7803-4B02-A240-2246502F39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Next, I will talk about course logistics. </a:t>
            </a:r>
          </a:p>
          <a:p>
            <a:r>
              <a:rPr lang="en-US" altLang="en-US" dirty="0"/>
              <a:t>Our lectures will be held virtual. </a:t>
            </a:r>
          </a:p>
          <a:p>
            <a:r>
              <a:rPr lang="en-US" altLang="en-US" dirty="0"/>
              <a:t>There are two 45-min lecture each week, on Wednesday from 8:00am to 9:35am.</a:t>
            </a:r>
          </a:p>
          <a:p>
            <a:endParaRPr lang="en-US" altLang="en-US" dirty="0"/>
          </a:p>
        </p:txBody>
      </p:sp>
      <p:sp>
        <p:nvSpPr>
          <p:cNvPr id="32772" name="Slide Number Placeholder 3">
            <a:extLst>
              <a:ext uri="{FF2B5EF4-FFF2-40B4-BE49-F238E27FC236}">
                <a16:creationId xmlns:a16="http://schemas.microsoft.com/office/drawing/2014/main" id="{FE953890-49FC-4279-A2A9-B739B5FE1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F9078C3D-6B42-4110-90B4-AE3FFD46104F}" type="slidenum">
              <a:rPr lang="en-US" altLang="en-US" sz="1200" smtClean="0"/>
              <a:pPr/>
              <a:t>6</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62</a:t>
            </a:fld>
            <a:endParaRPr lang="en-US" altLang="zh-CN"/>
          </a:p>
        </p:txBody>
      </p:sp>
    </p:spTree>
    <p:extLst>
      <p:ext uri="{BB962C8B-B14F-4D97-AF65-F5344CB8AC3E}">
        <p14:creationId xmlns:p14="http://schemas.microsoft.com/office/powerpoint/2010/main" val="1793317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74253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64</a:t>
            </a:fld>
            <a:endParaRPr lang="en-US" altLang="zh-CN"/>
          </a:p>
        </p:txBody>
      </p:sp>
    </p:spTree>
    <p:extLst>
      <p:ext uri="{BB962C8B-B14F-4D97-AF65-F5344CB8AC3E}">
        <p14:creationId xmlns:p14="http://schemas.microsoft.com/office/powerpoint/2010/main" val="2102598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Unfortunately, digital evidence can be easily changed and modified. </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65</a:t>
            </a:fld>
            <a:endParaRPr lang="en-US" altLang="zh-CN"/>
          </a:p>
        </p:txBody>
      </p:sp>
    </p:spTree>
    <p:extLst>
      <p:ext uri="{BB962C8B-B14F-4D97-AF65-F5344CB8AC3E}">
        <p14:creationId xmlns:p14="http://schemas.microsoft.com/office/powerpoint/2010/main" val="19690004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are talking about a hardcopy of a document, it is easy to identify the modification. However, it is very hard to identify the modification of an electronic document, for example, a photo, especially, using naked eye.</a:t>
            </a:r>
          </a:p>
          <a:p>
            <a:r>
              <a:rPr lang="en-CA" dirty="0"/>
              <a:t>For example, in the pictures here, </a:t>
            </a:r>
            <a:r>
              <a:rPr lang="en-CA" sz="1200" u="none" dirty="0">
                <a:solidFill>
                  <a:schemeClr val="tx1"/>
                </a:solidFill>
                <a:latin typeface="Times New Roman" pitchFamily="18" charset="0"/>
                <a:cs typeface="Times New Roman" pitchFamily="18" charset="0"/>
              </a:rPr>
              <a:t>how many kittens are sitting on the street? How many umbrellas? Actually, these two pictures have been modified by adding kitten or umbrella.</a:t>
            </a:r>
          </a:p>
          <a:p>
            <a:r>
              <a:rPr lang="en-CA" sz="1200" u="none" dirty="0">
                <a:solidFill>
                  <a:schemeClr val="tx1"/>
                </a:solidFill>
                <a:latin typeface="Times New Roman" pitchFamily="18" charset="0"/>
                <a:cs typeface="Times New Roman" pitchFamily="18" charset="0"/>
              </a:rPr>
              <a:t>We need to find a way to address this issue.</a:t>
            </a:r>
            <a:endParaRPr lang="en-US" sz="1200" u="none" dirty="0">
              <a:solidFill>
                <a:schemeClr val="tx1"/>
              </a:solidFill>
              <a:latin typeface="Times New Roman" pitchFamily="18" charset="0"/>
              <a:cs typeface="Times New Roman" pitchFamily="18" charset="0"/>
            </a:endParaRPr>
          </a:p>
          <a:p>
            <a:endParaRPr lang="en-CA" dirty="0"/>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66</a:t>
            </a:fld>
            <a:endParaRPr lang="en-US" altLang="zh-CN"/>
          </a:p>
        </p:txBody>
      </p:sp>
    </p:spTree>
    <p:extLst>
      <p:ext uri="{BB962C8B-B14F-4D97-AF65-F5344CB8AC3E}">
        <p14:creationId xmlns:p14="http://schemas.microsoft.com/office/powerpoint/2010/main" val="9412342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what we have done every day.</a:t>
            </a:r>
          </a:p>
          <a:p>
            <a:r>
              <a:rPr lang="en-US" altLang="en-US" dirty="0"/>
              <a:t>We download and install software everyday. For example, putty is my favorite tool, and I want to download and install it when I have a new computer.</a:t>
            </a:r>
          </a:p>
          <a:p>
            <a:r>
              <a:rPr lang="en-US" altLang="en-US" dirty="0"/>
              <a:t>Now it becomes very dangerous when we download and install software from the Internet.</a:t>
            </a:r>
          </a:p>
          <a:p>
            <a:r>
              <a:rPr lang="en-US" altLang="en-US" dirty="0"/>
              <a:t>How can I know I download and install the authentic copy of putty</a:t>
            </a:r>
          </a:p>
          <a:p>
            <a:r>
              <a:rPr lang="en-US" altLang="en-US" dirty="0"/>
              <a:t>That is why we only download and install software from trusted sources.</a:t>
            </a:r>
          </a:p>
          <a:p>
            <a:r>
              <a:rPr lang="en-US" altLang="en-US" dirty="0"/>
              <a:t>So we need to make sure that we download and install the authentic copy of the software.</a:t>
            </a:r>
          </a:p>
          <a:p>
            <a:endParaRPr lang="en-US" altLang="en-US" dirty="0"/>
          </a:p>
          <a:p>
            <a:r>
              <a:rPr lang="en-US" altLang="en-US" dirty="0"/>
              <a:t>If you go to the download site for putty, you will notice that they post the hash value (e.g., MD5) for the putty. It means after you download putty, and you can computer another hash value of your downloaded putty. Afterward, you compare the resulted hash value with the one posted on the download website. If they match, you know you have downloaded the authentic copy. Otherwise, you know you may download a malware.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67</a:t>
            </a:fld>
            <a:endParaRPr lang="en-US" altLang="zh-CN"/>
          </a:p>
        </p:txBody>
      </p:sp>
    </p:spTree>
    <p:extLst>
      <p:ext uri="{BB962C8B-B14F-4D97-AF65-F5344CB8AC3E}">
        <p14:creationId xmlns:p14="http://schemas.microsoft.com/office/powerpoint/2010/main" val="2291692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Why we need to make sure that </a:t>
            </a:r>
            <a:r>
              <a:rPr lang="en-US" dirty="0">
                <a:effectLst>
                  <a:outerShdw blurRad="38100" dist="38100" dir="2700000" algn="tl">
                    <a:srgbClr val="000000">
                      <a:alpha val="43137"/>
                    </a:srgbClr>
                  </a:outerShdw>
                </a:effectLst>
                <a:cs typeface="Times New Roman" pitchFamily="18" charset="0"/>
              </a:rPr>
              <a:t>software we download is authentic. This is because the attacker may modify a popular software, and even worse "bind" a malicious program with a harmless program, resulting in a single executable. It is also known as binder, for example, using YAB (</a:t>
            </a:r>
            <a:r>
              <a:rPr lang="en-US" altLang="zh-TW" dirty="0">
                <a:latin typeface="Times New Roman" panose="02020603050405020304" pitchFamily="18" charset="0"/>
                <a:ea typeface="PMingLiU" panose="02020500000000000000" pitchFamily="18" charset="-120"/>
                <a:cs typeface="Times New Roman" panose="02020603050405020304" pitchFamily="18" charset="0"/>
              </a:rPr>
              <a:t>Yet Another Binder</a:t>
            </a:r>
            <a:r>
              <a:rPr lang="en-US" dirty="0">
                <a:effectLst>
                  <a:outerShdw blurRad="38100" dist="38100" dir="2700000" algn="tl">
                    <a:srgbClr val="000000">
                      <a:alpha val="43137"/>
                    </a:srgbClr>
                  </a:outerShdw>
                </a:effectLst>
                <a:cs typeface="Times New Roman" pitchFamily="18" charset="0"/>
              </a:rPr>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68</a:t>
            </a:fld>
            <a:endParaRPr lang="en-US" altLang="zh-CN"/>
          </a:p>
        </p:txBody>
      </p:sp>
    </p:spTree>
    <p:extLst>
      <p:ext uri="{BB962C8B-B14F-4D97-AF65-F5344CB8AC3E}">
        <p14:creationId xmlns:p14="http://schemas.microsoft.com/office/powerpoint/2010/main" val="20468480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3736FD96-2045-4705-8E07-C7651CF39482}"/>
              </a:ext>
            </a:extLst>
          </p:cNvPr>
          <p:cNvSpPr>
            <a:spLocks noGrp="1" noRot="1" noChangeAspect="1" noChangeArrowheads="1" noTextEdit="1"/>
          </p:cNvSpPr>
          <p:nvPr>
            <p:ph type="sldImg"/>
          </p:nvPr>
        </p:nvSpPr>
        <p:spPr>
          <a:ln/>
        </p:spPr>
      </p:sp>
      <p:sp>
        <p:nvSpPr>
          <p:cNvPr id="89091" name="Notes Placeholder 2">
            <a:extLst>
              <a:ext uri="{FF2B5EF4-FFF2-40B4-BE49-F238E27FC236}">
                <a16:creationId xmlns:a16="http://schemas.microsoft.com/office/drawing/2014/main" id="{BF65683B-7386-4475-B1F7-BA4F0E1B8E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The purpose of a hash function is to produce a “fingerprint” of a file, message, or other block of data. To be useful for message</a:t>
            </a:r>
          </a:p>
          <a:p>
            <a:r>
              <a:rPr lang="en-US" altLang="en-US">
                <a:latin typeface="Arial" panose="020B0604020202020204" pitchFamily="34" charset="0"/>
                <a:ea typeface="ＭＳ Ｐゴシック" panose="020B0600070205080204" pitchFamily="34" charset="-128"/>
              </a:rPr>
              <a:t>authentication, a hash function H must have the following properties:</a:t>
            </a:r>
          </a:p>
          <a:p>
            <a:r>
              <a:rPr lang="en-US" altLang="en-US"/>
              <a:t>First, it produces a fixed-length output (hash value or msg digest or fingerprint) when given an arbitrary length of message</a:t>
            </a:r>
          </a:p>
          <a:p>
            <a:r>
              <a:rPr lang="en-US" altLang="en-US"/>
              <a:t>Second, for a hash function H(x), it is relatively easy to compute the hash value for any given x, but computationally infeasible to find x such that H(x) = h, known as One-way property</a:t>
            </a:r>
          </a:p>
          <a:p>
            <a:r>
              <a:rPr lang="en-US" altLang="en-US"/>
              <a:t>Third, it is computationally infeasible to find any two messages m and m’ such that H(m) = H(m’), known as collision resistant property. collision resistant property is very important for security. </a:t>
            </a:r>
          </a:p>
          <a:p>
            <a:endParaRPr lang="en-US" altLang="en-US"/>
          </a:p>
        </p:txBody>
      </p:sp>
      <p:sp>
        <p:nvSpPr>
          <p:cNvPr id="89092" name="Slide Number Placeholder 3">
            <a:extLst>
              <a:ext uri="{FF2B5EF4-FFF2-40B4-BE49-F238E27FC236}">
                <a16:creationId xmlns:a16="http://schemas.microsoft.com/office/drawing/2014/main" id="{DBB66F9D-B6C9-40EE-90BC-21AC498D53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246BFBF7-A176-48D0-9440-ED221BCAD86B}" type="slidenum">
              <a:rPr lang="en-US" altLang="en-US" sz="1200" smtClean="0">
                <a:latin typeface="Arial" panose="020B0604020202020204" pitchFamily="34" charset="0"/>
              </a:rPr>
              <a:pPr/>
              <a:t>69</a:t>
            </a:fld>
            <a:endParaRPr lang="en-US" altLang="en-US" sz="120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hash function can be used to ensure data integrity. </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70</a:t>
            </a:fld>
            <a:endParaRPr lang="en-US" altLang="zh-CN"/>
          </a:p>
        </p:txBody>
      </p:sp>
    </p:spTree>
    <p:extLst>
      <p:ext uri="{BB962C8B-B14F-4D97-AF65-F5344CB8AC3E}">
        <p14:creationId xmlns:p14="http://schemas.microsoft.com/office/powerpoint/2010/main" val="39744312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B2731DBC-FB81-4F75-8710-9AC4605814CC}"/>
              </a:ext>
            </a:extLst>
          </p:cNvPr>
          <p:cNvSpPr>
            <a:spLocks noGrp="1" noRot="1" noChangeAspect="1" noChangeArrowheads="1" noTextEdit="1"/>
          </p:cNvSpPr>
          <p:nvPr>
            <p:ph type="sldImg"/>
          </p:nvPr>
        </p:nvSpPr>
        <p:spPr>
          <a:ln/>
        </p:spPr>
      </p:sp>
      <p:sp>
        <p:nvSpPr>
          <p:cNvPr id="31747" name="Notes Placeholder 2">
            <a:extLst>
              <a:ext uri="{FF2B5EF4-FFF2-40B4-BE49-F238E27FC236}">
                <a16:creationId xmlns:a16="http://schemas.microsoft.com/office/drawing/2014/main" id="{0B341487-0F63-43D0-9D87-01B3BF50A72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Some common hash functions are MD5, SHA-1, and SHA-256.</a:t>
            </a:r>
          </a:p>
          <a:p>
            <a:r>
              <a:rPr lang="en-US" altLang="en-US" dirty="0"/>
              <a:t>I would like to point out that you should avoid using MD5, which is already broken.</a:t>
            </a:r>
          </a:p>
          <a:p>
            <a:endParaRPr lang="en-US" altLang="en-US" dirty="0"/>
          </a:p>
          <a:p>
            <a:endParaRPr lang="en-US" altLang="en-US" dirty="0"/>
          </a:p>
        </p:txBody>
      </p:sp>
      <p:sp>
        <p:nvSpPr>
          <p:cNvPr id="31748" name="Slide Number Placeholder 3">
            <a:extLst>
              <a:ext uri="{FF2B5EF4-FFF2-40B4-BE49-F238E27FC236}">
                <a16:creationId xmlns:a16="http://schemas.microsoft.com/office/drawing/2014/main" id="{4B8B3672-179B-4CF5-92B4-CF081AC80B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5D383A5-BACE-4E50-AD40-741146A58027}" type="slidenum">
              <a:rPr lang="en-US" altLang="en-US" smtClean="0"/>
              <a:pPr/>
              <a:t>71</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11B5B562-01B8-4576-A217-E734EDE9D61D}"/>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66A6E834-7803-4B02-A240-2246502F39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For the online lectures, </a:t>
            </a:r>
            <a:r>
              <a:rPr lang="en-CA" altLang="en-US" dirty="0"/>
              <a:t>I also have some policy which I would like to ask your favor to follow them.</a:t>
            </a:r>
          </a:p>
          <a:p>
            <a:pPr algn="just">
              <a:spcBef>
                <a:spcPct val="0"/>
              </a:spcBef>
            </a:pPr>
            <a:r>
              <a:rPr lang="en-US" altLang="en-US" dirty="0">
                <a:solidFill>
                  <a:schemeClr val="accent2"/>
                </a:solidFill>
                <a:cs typeface="Times New Roman" panose="02020603050405020304" pitchFamily="18" charset="0"/>
              </a:rPr>
              <a:t>So please turn your videos off during lectures. </a:t>
            </a:r>
          </a:p>
          <a:p>
            <a:pPr algn="just">
              <a:spcBef>
                <a:spcPct val="0"/>
              </a:spcBef>
            </a:pPr>
            <a:r>
              <a:rPr lang="en-US" altLang="en-US" dirty="0">
                <a:solidFill>
                  <a:schemeClr val="accent2"/>
                </a:solidFill>
                <a:cs typeface="Times New Roman" panose="02020603050405020304" pitchFamily="18" charset="0"/>
              </a:rPr>
              <a:t>Also, please mute unless you're asking questions. Please “Raise Your Hand” in </a:t>
            </a:r>
            <a:r>
              <a:rPr lang="en-US" altLang="en-US" dirty="0">
                <a:solidFill>
                  <a:schemeClr val="accent2"/>
                </a:solidFill>
                <a:latin typeface="Times New Roman" panose="02020603050405020304" pitchFamily="18" charset="0"/>
                <a:cs typeface="Times New Roman" panose="02020603050405020304" pitchFamily="18" charset="0"/>
              </a:rPr>
              <a:t>Tencent Meeting</a:t>
            </a:r>
            <a:r>
              <a:rPr lang="en-US" altLang="en-US" dirty="0">
                <a:solidFill>
                  <a:schemeClr val="accent2"/>
                </a:solidFill>
                <a:cs typeface="Times New Roman" panose="02020603050405020304" pitchFamily="18" charset="0"/>
              </a:rPr>
              <a:t> if you have anything that requires immediate attention from me during lectures. I will hold question and discussion sessions in the last 5 min of each lecture. So you can ask questions verbally or post your questions into chat box.</a:t>
            </a:r>
          </a:p>
          <a:p>
            <a:pPr algn="just">
              <a:spcBef>
                <a:spcPct val="0"/>
              </a:spcBef>
            </a:pPr>
            <a:r>
              <a:rPr lang="en-US" altLang="en-US" dirty="0">
                <a:solidFill>
                  <a:schemeClr val="accent2"/>
                </a:solidFill>
                <a:cs typeface="Times New Roman" panose="02020603050405020304" pitchFamily="18" charset="0"/>
              </a:rPr>
              <a:t>Be mindful, respectful of others. Please limit the use of chat box to course related materials only.</a:t>
            </a:r>
          </a:p>
          <a:p>
            <a:endParaRPr lang="en-US" altLang="en-US" dirty="0"/>
          </a:p>
        </p:txBody>
      </p:sp>
      <p:sp>
        <p:nvSpPr>
          <p:cNvPr id="32772" name="Slide Number Placeholder 3">
            <a:extLst>
              <a:ext uri="{FF2B5EF4-FFF2-40B4-BE49-F238E27FC236}">
                <a16:creationId xmlns:a16="http://schemas.microsoft.com/office/drawing/2014/main" id="{FE953890-49FC-4279-A2A9-B739B5FE1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F9078C3D-6B42-4110-90B4-AE3FFD46104F}" type="slidenum">
              <a:rPr lang="en-US" altLang="en-US" sz="1200" smtClean="0"/>
              <a:pPr/>
              <a:t>7</a:t>
            </a:fld>
            <a:endParaRPr lang="en-US" altLang="en-US" sz="1200"/>
          </a:p>
        </p:txBody>
      </p:sp>
    </p:spTree>
    <p:extLst>
      <p:ext uri="{BB962C8B-B14F-4D97-AF65-F5344CB8AC3E}">
        <p14:creationId xmlns:p14="http://schemas.microsoft.com/office/powerpoint/2010/main" val="2089050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72</a:t>
            </a:fld>
            <a:endParaRPr lang="en-US" altLang="zh-CN"/>
          </a:p>
        </p:txBody>
      </p:sp>
    </p:spTree>
    <p:extLst>
      <p:ext uri="{BB962C8B-B14F-4D97-AF65-F5344CB8AC3E}">
        <p14:creationId xmlns:p14="http://schemas.microsoft.com/office/powerpoint/2010/main" val="370304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73</a:t>
            </a:fld>
            <a:endParaRPr lang="en-US" altLang="zh-CN"/>
          </a:p>
        </p:txBody>
      </p:sp>
    </p:spTree>
    <p:extLst>
      <p:ext uri="{BB962C8B-B14F-4D97-AF65-F5344CB8AC3E}">
        <p14:creationId xmlns:p14="http://schemas.microsoft.com/office/powerpoint/2010/main" val="19994989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Suppose that you find a </a:t>
            </a:r>
            <a:r>
              <a:rPr lang="en-US" sz="1200" b="0" i="0" kern="1200" dirty="0">
                <a:solidFill>
                  <a:schemeClr val="tx1"/>
                </a:solidFill>
                <a:effectLst/>
                <a:latin typeface="Times New Roman" pitchFamily="18" charset="0"/>
                <a:ea typeface="+mn-ea"/>
                <a:cs typeface="+mn-cs"/>
              </a:rPr>
              <a:t>USB Flash Drive at the crime scene</a:t>
            </a:r>
            <a:endParaRPr lang="en-CA" b="0"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74</a:t>
            </a:fld>
            <a:endParaRPr lang="en-US" altLang="zh-CN"/>
          </a:p>
        </p:txBody>
      </p:sp>
    </p:spTree>
    <p:extLst>
      <p:ext uri="{BB962C8B-B14F-4D97-AF65-F5344CB8AC3E}">
        <p14:creationId xmlns:p14="http://schemas.microsoft.com/office/powerpoint/2010/main" val="29710188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You will need to document it. For example, </a:t>
            </a:r>
            <a:r>
              <a:rPr lang="en-US" sz="1200" b="0" i="0" kern="1200" dirty="0">
                <a:solidFill>
                  <a:schemeClr val="tx1"/>
                </a:solidFill>
                <a:effectLst/>
                <a:latin typeface="Times New Roman" pitchFamily="18" charset="0"/>
                <a:ea typeface="+mn-ea"/>
                <a:cs typeface="+mn-cs"/>
              </a:rPr>
              <a:t>the appearance of USB flash drive, and most importantly, the hash value of the disk image.</a:t>
            </a:r>
            <a:endParaRPr lang="en-CA" b="0"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75</a:t>
            </a:fld>
            <a:endParaRPr lang="en-US" altLang="zh-CN"/>
          </a:p>
        </p:txBody>
      </p:sp>
    </p:spTree>
    <p:extLst>
      <p:ext uri="{BB962C8B-B14F-4D97-AF65-F5344CB8AC3E}">
        <p14:creationId xmlns:p14="http://schemas.microsoft.com/office/powerpoint/2010/main" val="7319929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Next, let’s take a look at a standard </a:t>
            </a:r>
            <a:r>
              <a:rPr lang="en-US" sz="1200" b="0" u="none" dirty="0">
                <a:latin typeface="Times New Roman" pitchFamily="18" charset="0"/>
                <a:cs typeface="Times New Roman" pitchFamily="18" charset="0"/>
              </a:rPr>
              <a:t>Computer forensics investigation Procedure.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u="none" dirty="0">
                <a:latin typeface="Times New Roman" pitchFamily="18" charset="0"/>
                <a:cs typeface="Times New Roman" pitchFamily="18" charset="0"/>
              </a:rPr>
              <a:t>Suppose you are called onto a crime scene, and find out that a computer has been used recently. You want to </a:t>
            </a:r>
            <a:r>
              <a:rPr lang="en-US" sz="1200" b="0" dirty="0">
                <a:latin typeface="Times New Roman" pitchFamily="18" charset="0"/>
                <a:cs typeface="Times New Roman" pitchFamily="18" charset="0"/>
              </a:rPr>
              <a:t>Find the name of the last user to log onto this computer.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Times New Roman" pitchFamily="18" charset="0"/>
                <a:cs typeface="Times New Roman" pitchFamily="18" charset="0"/>
              </a:rPr>
              <a:t>Obviously, there are many ways to figure it out. For example, you can take a look at surveillance video or user login history in system log.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Times New Roman" pitchFamily="18" charset="0"/>
                <a:cs typeface="Times New Roman" pitchFamily="18" charset="0"/>
              </a:rPr>
              <a:t>no matter which way you go, we will need to follow a </a:t>
            </a:r>
            <a:r>
              <a:rPr lang="en-CA" b="0" dirty="0"/>
              <a:t>standard </a:t>
            </a:r>
            <a:r>
              <a:rPr lang="en-US" sz="1200" b="0" u="none" dirty="0">
                <a:latin typeface="Times New Roman" pitchFamily="18" charset="0"/>
                <a:cs typeface="Times New Roman" pitchFamily="18" charset="0"/>
              </a:rPr>
              <a:t>Computer forensics investigation Procedure.</a:t>
            </a:r>
            <a:endParaRPr lang="en-US" sz="120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Times New Roman" pitchFamily="18" charset="0"/>
              <a:cs typeface="Times New Roman" pitchFamily="18" charset="0"/>
            </a:endParaRP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76</a:t>
            </a:fld>
            <a:endParaRPr lang="en-US" altLang="zh-CN"/>
          </a:p>
        </p:txBody>
      </p:sp>
    </p:spTree>
    <p:extLst>
      <p:ext uri="{BB962C8B-B14F-4D97-AF65-F5344CB8AC3E}">
        <p14:creationId xmlns:p14="http://schemas.microsoft.com/office/powerpoint/2010/main" val="29991215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many methodological (procedures) models which have been developed in the field of digital forensics. </a:t>
            </a:r>
          </a:p>
          <a:p>
            <a:r>
              <a:rPr lang="en-US" dirty="0"/>
              <a:t>such as KRUSE and HEISER model, Yale University Model. I will introduce a model I have developed, which has</a:t>
            </a:r>
          </a:p>
          <a:p>
            <a:r>
              <a:rPr lang="en-US" dirty="0"/>
              <a:t>three main stages and every stage has some phases should be completed together at that stage.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77</a:t>
            </a:fld>
            <a:endParaRPr lang="en-US" altLang="zh-CN"/>
          </a:p>
        </p:txBody>
      </p:sp>
    </p:spTree>
    <p:extLst>
      <p:ext uri="{BB962C8B-B14F-4D97-AF65-F5344CB8AC3E}">
        <p14:creationId xmlns:p14="http://schemas.microsoft.com/office/powerpoint/2010/main" val="29751500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stage is preparation stage.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78</a:t>
            </a:fld>
            <a:endParaRPr lang="en-US" altLang="zh-CN"/>
          </a:p>
        </p:txBody>
      </p:sp>
    </p:spTree>
    <p:extLst>
      <p:ext uri="{BB962C8B-B14F-4D97-AF65-F5344CB8AC3E}">
        <p14:creationId xmlns:p14="http://schemas.microsoft.com/office/powerpoint/2010/main" val="412367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If you still remember the detective TV show or movie you have watched, you may remember that when a crime occurs, some detectives will be called on to the crime scene for investigation. They are looking for evidence.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However, they are using some equipment to pick up the evidence.</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79</a:t>
            </a:fld>
            <a:endParaRPr lang="en-US" altLang="zh-CN"/>
          </a:p>
        </p:txBody>
      </p:sp>
    </p:spTree>
    <p:extLst>
      <p:ext uri="{BB962C8B-B14F-4D97-AF65-F5344CB8AC3E}">
        <p14:creationId xmlns:p14="http://schemas.microsoft.com/office/powerpoint/2010/main" val="13416573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Similarly, in a digital investigation, we also need tools, but will be different from the traditional investigative equipment. Instead, you will need laptop, blank CD, printer, network cable, storage device, etc.</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80</a:t>
            </a:fld>
            <a:endParaRPr lang="en-US" altLang="zh-CN"/>
          </a:p>
        </p:txBody>
      </p:sp>
    </p:spTree>
    <p:extLst>
      <p:ext uri="{BB962C8B-B14F-4D97-AF65-F5344CB8AC3E}">
        <p14:creationId xmlns:p14="http://schemas.microsoft.com/office/powerpoint/2010/main" val="24816531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Besides hardware, also, you will need forensic software or toolkits.</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81</a:t>
            </a:fld>
            <a:endParaRPr lang="en-US" altLang="zh-CN"/>
          </a:p>
        </p:txBody>
      </p:sp>
    </p:spTree>
    <p:extLst>
      <p:ext uri="{BB962C8B-B14F-4D97-AF65-F5344CB8AC3E}">
        <p14:creationId xmlns:p14="http://schemas.microsoft.com/office/powerpoint/2010/main" val="1014236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6BAF1751-0123-4820-BABD-698638FFB05D}"/>
              </a:ext>
            </a:extLst>
          </p:cNvPr>
          <p:cNvSpPr>
            <a:spLocks noGrp="1" noRot="1" noChangeAspect="1" noChangeArrowheads="1" noTextEdit="1"/>
          </p:cNvSpPr>
          <p:nvPr>
            <p:ph type="sldImg"/>
          </p:nvPr>
        </p:nvSpPr>
        <p:spPr>
          <a:ln/>
        </p:spPr>
      </p:sp>
      <p:sp>
        <p:nvSpPr>
          <p:cNvPr id="34819" name="Notes Placeholder 2">
            <a:extLst>
              <a:ext uri="{FF2B5EF4-FFF2-40B4-BE49-F238E27FC236}">
                <a16:creationId xmlns:a16="http://schemas.microsoft.com/office/drawing/2014/main" id="{51A9B6F0-59D3-422F-9A39-889D7A7F5F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Thanks to Zhejiang University, and our class has TA, </a:t>
            </a:r>
            <a:r>
              <a:rPr lang="en-US" altLang="en-US" sz="1200" kern="0" dirty="0" err="1">
                <a:latin typeface="Times New Roman" panose="02020603050405020304" pitchFamily="18" charset="0"/>
                <a:cs typeface="Times New Roman" panose="02020603050405020304" pitchFamily="18" charset="0"/>
              </a:rPr>
              <a:t>Jianpeng</a:t>
            </a:r>
            <a:r>
              <a:rPr lang="en-US" altLang="en-US" sz="1200" kern="0" dirty="0">
                <a:latin typeface="Times New Roman" panose="02020603050405020304" pitchFamily="18" charset="0"/>
                <a:cs typeface="Times New Roman" panose="02020603050405020304" pitchFamily="18" charset="0"/>
              </a:rPr>
              <a:t> Wang</a:t>
            </a:r>
            <a:r>
              <a:rPr lang="en-US" altLang="en-US" dirty="0"/>
              <a:t>. </a:t>
            </a:r>
          </a:p>
        </p:txBody>
      </p:sp>
      <p:sp>
        <p:nvSpPr>
          <p:cNvPr id="34820" name="Slide Number Placeholder 3">
            <a:extLst>
              <a:ext uri="{FF2B5EF4-FFF2-40B4-BE49-F238E27FC236}">
                <a16:creationId xmlns:a16="http://schemas.microsoft.com/office/drawing/2014/main" id="{91C6A915-0F34-4000-8E01-E35EB15B82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88C22569-0FA2-4A5D-8001-A46259BFC365}" type="slidenum">
              <a:rPr lang="en-US" altLang="en-US" sz="1200" smtClean="0"/>
              <a:pPr/>
              <a:t>8</a:t>
            </a:fld>
            <a:endParaRPr lang="en-US" altLang="en-US"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Technically, you are building a forensic workstation which has all the needed toolkits installed on it.</a:t>
            </a:r>
          </a:p>
          <a:p>
            <a:r>
              <a:rPr lang="en-CA" dirty="0"/>
              <a:t>In our class, we simply use Kali Linux, which already has TSK installed.</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82</a:t>
            </a:fld>
            <a:endParaRPr lang="en-US" altLang="zh-CN"/>
          </a:p>
        </p:txBody>
      </p:sp>
    </p:spTree>
    <p:extLst>
      <p:ext uri="{BB962C8B-B14F-4D97-AF65-F5344CB8AC3E}">
        <p14:creationId xmlns:p14="http://schemas.microsoft.com/office/powerpoint/2010/main" val="21315915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we will use TSK to analyze a file system image. TSK contains many tools, and we will start to introduce and use them later.</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83</a:t>
            </a:fld>
            <a:endParaRPr lang="en-US" altLang="zh-CN"/>
          </a:p>
        </p:txBody>
      </p:sp>
    </p:spTree>
    <p:extLst>
      <p:ext uri="{BB962C8B-B14F-4D97-AF65-F5344CB8AC3E}">
        <p14:creationId xmlns:p14="http://schemas.microsoft.com/office/powerpoint/2010/main" val="15217201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you are called onto a crime scene, you may find some electronic devices at the scene. Now we are at Crime Scene Stage.</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84</a:t>
            </a:fld>
            <a:endParaRPr lang="en-US" altLang="zh-CN"/>
          </a:p>
        </p:txBody>
      </p:sp>
    </p:spTree>
    <p:extLst>
      <p:ext uri="{BB962C8B-B14F-4D97-AF65-F5344CB8AC3E}">
        <p14:creationId xmlns:p14="http://schemas.microsoft.com/office/powerpoint/2010/main" val="16079677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you start a digital investigation. You will first need to </a:t>
            </a:r>
            <a:r>
              <a:rPr lang="en-US" dirty="0"/>
              <a:t>collect the digital evidence, while maintaining its integrity, is to create an image of the device. Also, you will have to make sure that you reduce the amount of evidence that is overwritten.</a:t>
            </a: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85</a:t>
            </a:fld>
            <a:endParaRPr lang="en-US" altLang="zh-CN"/>
          </a:p>
        </p:txBody>
      </p:sp>
    </p:spTree>
    <p:extLst>
      <p:ext uri="{BB962C8B-B14F-4D97-AF65-F5344CB8AC3E}">
        <p14:creationId xmlns:p14="http://schemas.microsoft.com/office/powerpoint/2010/main" val="17219047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headEnd/>
            <a:tailEnd/>
          </a:ln>
        </p:spPr>
        <p:txBody>
          <a:bodyPr lIns="93165" tIns="46582" rIns="93165" bIns="46582" anchor="b"/>
          <a:lstStyle/>
          <a:p>
            <a:pPr algn="r" defTabSz="931844">
              <a:spcBef>
                <a:spcPct val="0"/>
              </a:spcBef>
              <a:buClrTx/>
              <a:buSzTx/>
            </a:pPr>
            <a:fld id="{32C949CC-4235-442F-9484-B77DC69A7107}" type="slidenum">
              <a:rPr lang="en-US" sz="1200">
                <a:latin typeface="Times New Roman" pitchFamily="18" charset="0"/>
              </a:rPr>
              <a:pPr algn="r" defTabSz="931844">
                <a:spcBef>
                  <a:spcPct val="0"/>
                </a:spcBef>
                <a:buClrTx/>
                <a:buSzTx/>
              </a:pPr>
              <a:t>86</a:t>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a:ln/>
        </p:spPr>
      </p:sp>
      <p:sp>
        <p:nvSpPr>
          <p:cNvPr id="79876" name="Rectangle 3"/>
          <p:cNvSpPr>
            <a:spLocks noGrp="1" noChangeArrowheads="1"/>
          </p:cNvSpPr>
          <p:nvPr>
            <p:ph type="body" idx="1"/>
          </p:nvPr>
        </p:nvSpPr>
        <p:spPr>
          <a:xfrm>
            <a:off x="935634" y="4414561"/>
            <a:ext cx="5139134" cy="4183995"/>
          </a:xfrm>
          <a:noFill/>
          <a:ln/>
        </p:spPr>
        <p:txBody>
          <a:bodyPr lIns="93165" tIns="46582" rIns="93165" bIns="46582"/>
          <a:lstStyle/>
          <a:p>
            <a:r>
              <a:rPr lang="en-US" dirty="0"/>
              <a:t>The most popular way to collect digital evidence is to create a disk image, which will be detailed when we introducing Data Acquisition</a:t>
            </a:r>
          </a:p>
          <a:p>
            <a:r>
              <a:rPr lang="en-US" dirty="0"/>
              <a:t>Also, in order to ensure integrity of disk image, which is </a:t>
            </a:r>
            <a:r>
              <a:rPr lang="en-US" sz="1200" b="0" i="0" kern="1200" dirty="0">
                <a:solidFill>
                  <a:schemeClr val="tx1"/>
                </a:solidFill>
                <a:effectLst/>
                <a:latin typeface="Times New Roman" pitchFamily="18" charset="0"/>
                <a:ea typeface="+mn-ea"/>
                <a:cs typeface="+mn-cs"/>
              </a:rPr>
              <a:t>for forensic purposes, we will need to apply hash function to the data, and document the hash value.</a:t>
            </a:r>
            <a:endParaRPr lang="en-US" dirty="0"/>
          </a:p>
        </p:txBody>
      </p:sp>
    </p:spTree>
    <p:extLst>
      <p:ext uri="{BB962C8B-B14F-4D97-AF65-F5344CB8AC3E}">
        <p14:creationId xmlns:p14="http://schemas.microsoft.com/office/powerpoint/2010/main" val="36337074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b="0" dirty="0"/>
              <a:t>Digital evidence will be brought into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Digital Evidence Lab for analysis.</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宋体" charset="-122"/>
              <a:cs typeface="Times New Roman" pitchFamily="18" charset="0"/>
            </a:endParaRP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87</a:t>
            </a:fld>
            <a:endParaRPr lang="en-US" altLang="zh-CN"/>
          </a:p>
        </p:txBody>
      </p:sp>
    </p:spTree>
    <p:extLst>
      <p:ext uri="{BB962C8B-B14F-4D97-AF65-F5344CB8AC3E}">
        <p14:creationId xmlns:p14="http://schemas.microsoft.com/office/powerpoint/2010/main" val="1723535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an incident occurs, investigators may have proposed all sort of hypotheses to explain why and how the incident have occurred and who did it</a:t>
            </a:r>
          </a:p>
          <a:p>
            <a:r>
              <a:rPr lang="en-US" dirty="0"/>
              <a:t>You will need to analyze digital evidence to support or refute hypotheses.</a:t>
            </a:r>
          </a:p>
          <a:p>
            <a:r>
              <a:rPr lang="en-CA" dirty="0"/>
              <a:t>Some example </a:t>
            </a:r>
            <a:r>
              <a:rPr lang="en-US" dirty="0">
                <a:latin typeface="Times New Roman" pitchFamily="18" charset="0"/>
                <a:cs typeface="Times New Roman" pitchFamily="18" charset="0"/>
              </a:rPr>
              <a:t>techniques which could be used include</a:t>
            </a:r>
          </a:p>
          <a:p>
            <a:r>
              <a:rPr lang="en-US" dirty="0"/>
              <a:t>searching a keyword, their temporal data, such as the last accessed or written time and signatures in their content, File Signature Searching Forensics ( </a:t>
            </a:r>
            <a:r>
              <a:rPr lang="en-CA" dirty="0">
                <a:latin typeface="Times New Roman" pitchFamily="18" charset="0"/>
                <a:cs typeface="Times New Roman" pitchFamily="18" charset="0"/>
              </a:rPr>
              <a:t>searching known files based on their hash values)</a:t>
            </a:r>
            <a:endParaRPr lang="en-US" dirty="0"/>
          </a:p>
          <a:p>
            <a:endParaRPr lang="en-US" dirty="0"/>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89</a:t>
            </a:fld>
            <a:endParaRPr lang="en-US" altLang="zh-CN"/>
          </a:p>
        </p:txBody>
      </p:sp>
    </p:spTree>
    <p:extLst>
      <p:ext uri="{BB962C8B-B14F-4D97-AF65-F5344CB8AC3E}">
        <p14:creationId xmlns:p14="http://schemas.microsoft.com/office/powerpoint/2010/main" val="15372047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let’s take a look at how to search for </a:t>
            </a:r>
            <a:r>
              <a:rPr lang="en-US" dirty="0"/>
              <a:t>known files by comparing the MD5 or SHA-1 hash of a file found in the suspect’s computer with a hash database such as the National Software Reference Library (NSRL).</a:t>
            </a:r>
          </a:p>
          <a:p>
            <a:endParaRPr lang="en-US" dirty="0"/>
          </a:p>
          <a:p>
            <a:r>
              <a:rPr lang="en-US" dirty="0"/>
              <a:t>NSRL* has been created by The National Institute of Standards and Technology (NIST). It is a hash database of known files, which could be good files, such as Windows system files,  or bad files, for example, malware. </a:t>
            </a: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90</a:t>
            </a:fld>
            <a:endParaRPr lang="en-US" altLang="zh-CN"/>
          </a:p>
        </p:txBody>
      </p:sp>
    </p:spTree>
    <p:extLst>
      <p:ext uri="{BB962C8B-B14F-4D97-AF65-F5344CB8AC3E}">
        <p14:creationId xmlns:p14="http://schemas.microsoft.com/office/powerpoint/2010/main" val="32276408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Particularly, we can create two hash databases, Alert Database and Ignore Database.</a:t>
            </a:r>
          </a:p>
          <a:p>
            <a:r>
              <a:rPr lang="en-US" dirty="0"/>
              <a:t>Ignore Database contains good files, such as Windows system files, whereas Alert Database contains bad files, for example, malware. </a:t>
            </a:r>
          </a:p>
          <a:p>
            <a:r>
              <a:rPr lang="en-US" dirty="0"/>
              <a:t>In order to determine whether a file found in the suspect’s computer </a:t>
            </a:r>
            <a:r>
              <a:rPr lang="en-US" b="0" dirty="0"/>
              <a:t>is good or bad, we can first compute the hash value of the file and then query two hash Databases. If </a:t>
            </a:r>
            <a:r>
              <a:rPr lang="en-US" sz="1200" b="0" i="0" kern="1200" dirty="0">
                <a:solidFill>
                  <a:schemeClr val="tx1"/>
                </a:solidFill>
                <a:effectLst/>
                <a:latin typeface="Times New Roman" pitchFamily="18" charset="0"/>
                <a:ea typeface="+mn-ea"/>
                <a:cs typeface="+mn-cs"/>
              </a:rPr>
              <a:t>the query is hitting the Alert database, we know it is a bad file.</a:t>
            </a:r>
          </a:p>
          <a:p>
            <a:r>
              <a:rPr lang="en-US" b="0" dirty="0"/>
              <a:t>If </a:t>
            </a:r>
            <a:r>
              <a:rPr lang="en-US" sz="1200" b="0" i="0" kern="1200" dirty="0">
                <a:solidFill>
                  <a:schemeClr val="tx1"/>
                </a:solidFill>
                <a:effectLst/>
                <a:latin typeface="Times New Roman" pitchFamily="18" charset="0"/>
                <a:ea typeface="+mn-ea"/>
                <a:cs typeface="+mn-cs"/>
              </a:rPr>
              <a:t>the query is hitting the Ignore database, we know it is a good file.</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91</a:t>
            </a:fld>
            <a:endParaRPr lang="en-US" altLang="zh-CN"/>
          </a:p>
        </p:txBody>
      </p:sp>
    </p:spTree>
    <p:extLst>
      <p:ext uri="{BB962C8B-B14F-4D97-AF65-F5344CB8AC3E}">
        <p14:creationId xmlns:p14="http://schemas.microsoft.com/office/powerpoint/2010/main" val="23985340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the crime scene reconstruction phase, </a:t>
            </a:r>
            <a:r>
              <a:rPr lang="en-US" dirty="0"/>
              <a:t>investigators use the evidence that they found and determine what events occurred in the system.</a:t>
            </a:r>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92</a:t>
            </a:fld>
            <a:endParaRPr lang="en-US" altLang="zh-CN"/>
          </a:p>
        </p:txBody>
      </p:sp>
    </p:spTree>
    <p:extLst>
      <p:ext uri="{BB962C8B-B14F-4D97-AF65-F5344CB8AC3E}">
        <p14:creationId xmlns:p14="http://schemas.microsoft.com/office/powerpoint/2010/main" val="2349705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We do have a textbook for this course, which is written by me. This book </a:t>
            </a:r>
            <a:r>
              <a:rPr lang="en-US" sz="1200" b="0" i="0" u="none" strike="noStrike" kern="1200" baseline="0" dirty="0">
                <a:solidFill>
                  <a:schemeClr val="tx1"/>
                </a:solidFill>
                <a:latin typeface="Times New Roman" pitchFamily="18" charset="0"/>
                <a:ea typeface="+mn-ea"/>
                <a:cs typeface="+mn-cs"/>
              </a:rPr>
              <a:t>stems from the digital forensics course I developed in several Canadian universities.</a:t>
            </a:r>
          </a:p>
          <a:p>
            <a:r>
              <a:rPr lang="en-US" altLang="en-US" dirty="0"/>
              <a:t>I know the textbook is very expensive, but you don’t have to worry if you cannot afford the book. You can download an e-copy of the book </a:t>
            </a:r>
            <a:r>
              <a:rPr lang="en-US" sz="1200" dirty="0">
                <a:latin typeface="Times New Roman" pitchFamily="18" charset="0"/>
                <a:cs typeface="Times New Roman" pitchFamily="18" charset="0"/>
              </a:rPr>
              <a:t>from Springer via your university network at the web link provided here</a:t>
            </a:r>
          </a:p>
          <a:p>
            <a:pPr marL="0" indent="0" algn="just">
              <a:spcBef>
                <a:spcPts val="0"/>
              </a:spcBef>
              <a:spcAft>
                <a:spcPts val="0"/>
              </a:spcAft>
              <a:buNone/>
            </a:pPr>
            <a:r>
              <a:rPr lang="en-US" sz="1200" dirty="0">
                <a:latin typeface="Times New Roman" pitchFamily="18" charset="0"/>
                <a:cs typeface="Times New Roman" pitchFamily="18" charset="0"/>
              </a:rPr>
              <a:t>https://www.springer.com/gp/book/9783030005801</a:t>
            </a:r>
          </a:p>
          <a:p>
            <a:r>
              <a:rPr lang="en-US" altLang="en-US" dirty="0"/>
              <a:t>In addition, I will provide very detailed lecture notes, and also try my best to explain the concepts as clearly as possible</a:t>
            </a:r>
          </a:p>
          <a:p>
            <a:r>
              <a:rPr lang="en-US" altLang="en-US" dirty="0"/>
              <a:t>Also, I will introduce some reading materials, and on-line articles in the end of each lecture notes.</a:t>
            </a:r>
          </a:p>
          <a:p>
            <a:endParaRPr lang="en-CA" altLang="en-US"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9</a:t>
            </a:fld>
            <a:endParaRPr lang="en-US" altLang="zh-CN"/>
          </a:p>
        </p:txBody>
      </p:sp>
    </p:spTree>
    <p:extLst>
      <p:ext uri="{BB962C8B-B14F-4D97-AF65-F5344CB8AC3E}">
        <p14:creationId xmlns:p14="http://schemas.microsoft.com/office/powerpoint/2010/main" val="40959301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At the Presentation phase, </a:t>
            </a:r>
            <a:r>
              <a:rPr lang="en-US" dirty="0"/>
              <a:t>investigators </a:t>
            </a:r>
            <a:r>
              <a:rPr lang="en-CA" dirty="0"/>
              <a:t>have to present the evidence in a way which the law enforcement can follow. For example, a well-detailed report.</a:t>
            </a:r>
          </a:p>
          <a:p>
            <a:r>
              <a:rPr lang="en-CA" dirty="0"/>
              <a:t>There are some challenges to present digital evidence in court. </a:t>
            </a:r>
          </a:p>
          <a:p>
            <a:r>
              <a:rPr lang="en-CA" dirty="0"/>
              <a:t>There are some reasons for it: First, digital evidence are stored on a digital devices such as USB drive. Unlike the physical evidence like murder weapon (e.g., knife), which is very intuitive, digital evidence can not be directly perceived through its appearance.</a:t>
            </a:r>
          </a:p>
          <a:p>
            <a:r>
              <a:rPr lang="en-CA" dirty="0"/>
              <a:t>Second, The Judge and Jury are usually not computer experts.</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93</a:t>
            </a:fld>
            <a:endParaRPr lang="en-US" altLang="zh-CN"/>
          </a:p>
        </p:txBody>
      </p:sp>
    </p:spTree>
    <p:extLst>
      <p:ext uri="{BB962C8B-B14F-4D97-AF65-F5344CB8AC3E}">
        <p14:creationId xmlns:p14="http://schemas.microsoft.com/office/powerpoint/2010/main" val="41756871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14E613C4-A3FB-4350-BB4C-77E45088F315}"/>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1807E99B-8C48-4A83-A911-B6861F0D5F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a:extLst>
              <a:ext uri="{FF2B5EF4-FFF2-40B4-BE49-F238E27FC236}">
                <a16:creationId xmlns:a16="http://schemas.microsoft.com/office/drawing/2014/main" id="{D74B1963-E7A0-4D47-92F7-AE8BF0A44B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anose="02020603050405020304" pitchFamily="18" charset="0"/>
              </a:defRPr>
            </a:lvl1pPr>
            <a:lvl2pPr marL="742950" indent="-285750" defTabSz="933450">
              <a:defRPr sz="1600">
                <a:solidFill>
                  <a:schemeClr val="tx1"/>
                </a:solidFill>
                <a:latin typeface="Times New Roman" panose="02020603050405020304" pitchFamily="18" charset="0"/>
              </a:defRPr>
            </a:lvl2pPr>
            <a:lvl3pPr marL="1143000" indent="-228600" defTabSz="933450">
              <a:defRPr sz="1600">
                <a:solidFill>
                  <a:schemeClr val="tx1"/>
                </a:solidFill>
                <a:latin typeface="Times New Roman" panose="02020603050405020304" pitchFamily="18" charset="0"/>
              </a:defRPr>
            </a:lvl3pPr>
            <a:lvl4pPr marL="1600200" indent="-228600" defTabSz="933450">
              <a:defRPr sz="1600">
                <a:solidFill>
                  <a:schemeClr val="tx1"/>
                </a:solidFill>
                <a:latin typeface="Times New Roman" panose="02020603050405020304" pitchFamily="18" charset="0"/>
              </a:defRPr>
            </a:lvl4pPr>
            <a:lvl5pPr marL="2057400" indent="-228600" defTabSz="933450">
              <a:defRPr sz="1600">
                <a:solidFill>
                  <a:schemeClr val="tx1"/>
                </a:solidFill>
                <a:latin typeface="Times New Roman" panose="02020603050405020304" pitchFamily="18" charset="0"/>
              </a:defRPr>
            </a:lvl5pPr>
            <a:lvl6pPr marL="2514600" indent="-228600" defTabSz="933450" eaLnBrk="0" fontAlgn="base" hangingPunct="0">
              <a:spcBef>
                <a:spcPct val="0"/>
              </a:spcBef>
              <a:spcAft>
                <a:spcPct val="0"/>
              </a:spcAft>
              <a:defRPr sz="1600">
                <a:solidFill>
                  <a:schemeClr val="tx1"/>
                </a:solidFill>
                <a:latin typeface="Times New Roman" panose="02020603050405020304" pitchFamily="18" charset="0"/>
              </a:defRPr>
            </a:lvl6pPr>
            <a:lvl7pPr marL="2971800" indent="-228600" defTabSz="933450" eaLnBrk="0" fontAlgn="base" hangingPunct="0">
              <a:spcBef>
                <a:spcPct val="0"/>
              </a:spcBef>
              <a:spcAft>
                <a:spcPct val="0"/>
              </a:spcAft>
              <a:defRPr sz="1600">
                <a:solidFill>
                  <a:schemeClr val="tx1"/>
                </a:solidFill>
                <a:latin typeface="Times New Roman" panose="02020603050405020304" pitchFamily="18" charset="0"/>
              </a:defRPr>
            </a:lvl7pPr>
            <a:lvl8pPr marL="3429000" indent="-228600" defTabSz="933450" eaLnBrk="0" fontAlgn="base" hangingPunct="0">
              <a:spcBef>
                <a:spcPct val="0"/>
              </a:spcBef>
              <a:spcAft>
                <a:spcPct val="0"/>
              </a:spcAft>
              <a:defRPr sz="1600">
                <a:solidFill>
                  <a:schemeClr val="tx1"/>
                </a:solidFill>
                <a:latin typeface="Times New Roman" panose="02020603050405020304" pitchFamily="18" charset="0"/>
              </a:defRPr>
            </a:lvl8pPr>
            <a:lvl9pPr marL="3886200" indent="-228600" defTabSz="933450" eaLnBrk="0" fontAlgn="base" hangingPunct="0">
              <a:spcBef>
                <a:spcPct val="0"/>
              </a:spcBef>
              <a:spcAft>
                <a:spcPct val="0"/>
              </a:spcAft>
              <a:defRPr sz="1600">
                <a:solidFill>
                  <a:schemeClr val="tx1"/>
                </a:solidFill>
                <a:latin typeface="Times New Roman" panose="02020603050405020304" pitchFamily="18" charset="0"/>
              </a:defRPr>
            </a:lvl9pPr>
          </a:lstStyle>
          <a:p>
            <a:fld id="{B9BCDA89-CF44-4FBF-AEA9-546FFFF9FD6B}" type="slidenum">
              <a:rPr lang="en-AU" altLang="en-US" sz="1200" smtClean="0"/>
              <a:pPr/>
              <a:t>94</a:t>
            </a:fld>
            <a:endParaRPr lang="en-AU" altLang="en-US"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95</a:t>
            </a:fld>
            <a:endParaRPr lang="en-US" altLang="zh-CN"/>
          </a:p>
        </p:txBody>
      </p:sp>
    </p:spTree>
    <p:extLst>
      <p:ext uri="{BB962C8B-B14F-4D97-AF65-F5344CB8AC3E}">
        <p14:creationId xmlns:p14="http://schemas.microsoft.com/office/powerpoint/2010/main" val="2664318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FC20A6E7-7DE0-4D93-BA11-C1840C829E70}"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A11E7E82-96AE-4C47-B5C6-4E4AADD33C69}"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E5D86978-CD24-4A2A-BC96-DBE50B3A65BD}"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958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58927B82-1D0F-4327-8B0B-C89A5DDD69C6}"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495800" y="1600200"/>
            <a:ext cx="3810000" cy="2247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495800" y="4000500"/>
            <a:ext cx="3810000" cy="2247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2"/>
          </p:nvPr>
        </p:nvSpPr>
        <p:spPr>
          <a:ln/>
        </p:spPr>
        <p:txBody>
          <a:bodyPr/>
          <a:lstStyle>
            <a:lvl1pPr>
              <a:defRPr/>
            </a:lvl1pPr>
          </a:lstStyle>
          <a:p>
            <a:pPr>
              <a:defRPr/>
            </a:pPr>
            <a:fld id="{AC8D2FC0-C7CA-45B1-A849-3A7637DEE9A6}"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ClipArt Placeholder 2"/>
          <p:cNvSpPr>
            <a:spLocks noGrp="1"/>
          </p:cNvSpPr>
          <p:nvPr>
            <p:ph type="clipArt" sz="half" idx="1"/>
          </p:nvPr>
        </p:nvSpPr>
        <p:spPr>
          <a:xfrm>
            <a:off x="533400" y="1600200"/>
            <a:ext cx="3810000" cy="4648200"/>
          </a:xfrm>
        </p:spPr>
        <p:txBody>
          <a:bodyPr/>
          <a:lstStyle/>
          <a:p>
            <a:pPr lvl="0"/>
            <a:endParaRPr lang="en-CA" noProof="0"/>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9E377073-D518-4144-B8D1-FEA7A466417B}"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228600"/>
            <a:ext cx="7772400" cy="601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Network Security</a:t>
            </a:r>
          </a:p>
        </p:txBody>
      </p:sp>
      <p:sp>
        <p:nvSpPr>
          <p:cNvPr id="5" name="Slide Number Placeholder 4"/>
          <p:cNvSpPr>
            <a:spLocks noGrp="1"/>
          </p:cNvSpPr>
          <p:nvPr>
            <p:ph type="sldNum" sz="quarter" idx="12"/>
          </p:nvPr>
        </p:nvSpPr>
        <p:spPr/>
        <p:txBody>
          <a:bodyPr/>
          <a:lstStyle>
            <a:lvl1pPr>
              <a:defRPr/>
            </a:lvl1pPr>
          </a:lstStyle>
          <a:p>
            <a:pPr>
              <a:defRPr/>
            </a:pPr>
            <a:fld id="{1B6C148D-A780-45FC-BFCE-5F62921F7EFC}"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533400" y="1600200"/>
            <a:ext cx="7772400" cy="4648200"/>
          </a:xfrm>
        </p:spPr>
        <p:txBody>
          <a:bodyPr/>
          <a:lstStyle/>
          <a:p>
            <a:pPr lvl="0"/>
            <a:endParaRPr lang="en-CA" noProof="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Network Security</a:t>
            </a:r>
            <a:endParaRPr lang="en-US">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fld id="{2DCE2817-7FD7-4085-B3F0-EB0F76BFD879}"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 name="Slide Number">
            <a:extLst>
              <a:ext uri="{FF2B5EF4-FFF2-40B4-BE49-F238E27FC236}">
                <a16:creationId xmlns:a16="http://schemas.microsoft.com/office/drawing/2014/main" id="{67818CF1-E41A-4090-BDCD-658649F90E1B}"/>
              </a:ext>
            </a:extLst>
          </p:cNvPr>
          <p:cNvSpPr txBox="1">
            <a:spLocks noGrp="1"/>
          </p:cNvSpPr>
          <p:nvPr>
            <p:ph type="sldNum" sz="quarter" idx="10"/>
          </p:nvPr>
        </p:nvSpPr>
        <p:spPr/>
        <p:txBody>
          <a:bodyPr/>
          <a:lstStyle>
            <a:lvl1pPr>
              <a:defRPr/>
            </a:lvl1pPr>
          </a:lstStyle>
          <a:p>
            <a:pPr>
              <a:defRPr/>
            </a:pPr>
            <a:fld id="{80B77DB1-AA47-4B6B-A276-008E1525F704}" type="slidenum">
              <a:rPr lang="en-US" altLang="en-US"/>
              <a:pPr>
                <a:defRPr/>
              </a:pPr>
              <a:t>‹#›</a:t>
            </a:fld>
            <a:endParaRPr lang="en-US" altLang="en-US"/>
          </a:p>
        </p:txBody>
      </p:sp>
    </p:spTree>
    <p:extLst>
      <p:ext uri="{BB962C8B-B14F-4D97-AF65-F5344CB8AC3E}">
        <p14:creationId xmlns:p14="http://schemas.microsoft.com/office/powerpoint/2010/main" val="256250632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u="sng" dirty="0">
                <a:solidFill>
                  <a:schemeClr val="accent2"/>
                </a:solidFill>
                <a:latin typeface="+mj-lt"/>
                <a:ea typeface="宋体" charset="-122"/>
                <a:cs typeface="+mj-cs"/>
              </a:defRPr>
            </a:lvl1pPr>
          </a:lstStyle>
          <a:p>
            <a:r>
              <a:rPr lang="zh-CN" altLang="en-US" dirty="0"/>
              <a:t>单击此处编辑母版标题样式</a:t>
            </a:r>
          </a:p>
        </p:txBody>
      </p:sp>
      <p:sp>
        <p:nvSpPr>
          <p:cNvPr id="3" name="内容占位符 2"/>
          <p:cNvSpPr>
            <a:spLocks noGrp="1"/>
          </p:cNvSpPr>
          <p:nvPr>
            <p:ph idx="1"/>
          </p:nvPr>
        </p:nvSpPr>
        <p:spPr/>
        <p:txBody>
          <a:bodyPr/>
          <a:lstStyle>
            <a:lvl1pPr>
              <a:spcAft>
                <a:spcPts val="1200"/>
              </a:spcAft>
              <a:defRPr/>
            </a:lvl1pPr>
            <a:lvl2pPr>
              <a:spcAft>
                <a:spcPts val="600"/>
              </a:spcAft>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FDEF4AB8-EBD9-4FDD-BB48-A030665EC33D}"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EC788446-1423-480A-BD9C-6F556E461345}"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DE39D7D4-2022-4416-A2A6-0A1F8ABA5A48}"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a:ln/>
        </p:spPr>
        <p:txBody>
          <a:bodyPr/>
          <a:lstStyle>
            <a:lvl1pPr>
              <a:defRPr/>
            </a:lvl1pPr>
          </a:lstStyle>
          <a:p>
            <a:pPr>
              <a:defRPr/>
            </a:pPr>
            <a:fld id="{1165C153-5237-4D7A-A52B-8ADD9C274337}"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a:ln/>
        </p:spPr>
        <p:txBody>
          <a:bodyPr/>
          <a:lstStyle>
            <a:lvl1pPr>
              <a:defRPr/>
            </a:lvl1pPr>
          </a:lstStyle>
          <a:p>
            <a:pPr>
              <a:defRPr/>
            </a:pPr>
            <a:fld id="{13A0E15B-98C7-4C5D-B587-B4528B5F6D00}"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a:ln/>
        </p:spPr>
        <p:txBody>
          <a:bodyPr/>
          <a:lstStyle>
            <a:lvl1pPr>
              <a:defRPr/>
            </a:lvl1pPr>
          </a:lstStyle>
          <a:p>
            <a:pPr>
              <a:defRPr/>
            </a:pPr>
            <a:fld id="{FCC5876B-A3BC-48BF-9710-C9C11EEB7A36}"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F2378657-7B70-439E-8389-97653C359D73}"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4B58A9D5-2BE5-49B0-80D8-6497B37E9A98}"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7" name="Rectangle 3"/>
          <p:cNvSpPr>
            <a:spLocks noGrp="1" noChangeArrowheads="1"/>
          </p:cNvSpPr>
          <p:nvPr>
            <p:ph type="body" idx="1"/>
          </p:nvPr>
        </p:nvSpPr>
        <p:spPr bwMode="auto">
          <a:xfrm>
            <a:off x="5334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400">
                <a:latin typeface="Times New Roman" pitchFamily="18"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400">
                <a:latin typeface="Times New Roman" pitchFamily="18" charset="0"/>
                <a:ea typeface="宋体"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7994650" y="6400800"/>
            <a:ext cx="7683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400">
                <a:latin typeface="Times New Roman" pitchFamily="18" charset="0"/>
                <a:ea typeface="宋体" pitchFamily="2" charset="-122"/>
              </a:defRPr>
            </a:lvl1pPr>
          </a:lstStyle>
          <a:p>
            <a:pPr>
              <a:defRPr/>
            </a:pPr>
            <a:fld id="{C41502AA-7361-4411-868E-F494F4D0C11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Lst>
  <p:hf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9.em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g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36.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jpeg"/><Relationship Id="rId9" Type="http://schemas.openxmlformats.org/officeDocument/2006/relationships/image" Target="../media/image74.jpeg"/></Relationships>
</file>

<file path=ppt/slides/_rels/slide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emf"/></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jpg"/><Relationship Id="rId3" Type="http://schemas.openxmlformats.org/officeDocument/2006/relationships/image" Target="../media/image79.jpeg"/><Relationship Id="rId7" Type="http://schemas.openxmlformats.org/officeDocument/2006/relationships/image" Target="../media/image82.jpeg"/><Relationship Id="rId12" Type="http://schemas.openxmlformats.org/officeDocument/2006/relationships/image" Target="../media/image87.gif"/><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57.gif"/><Relationship Id="rId11" Type="http://schemas.openxmlformats.org/officeDocument/2006/relationships/image" Target="../media/image86.gif"/><Relationship Id="rId5" Type="http://schemas.openxmlformats.org/officeDocument/2006/relationships/image" Target="../media/image81.jpeg"/><Relationship Id="rId10" Type="http://schemas.openxmlformats.org/officeDocument/2006/relationships/image" Target="../media/image85.jpeg"/><Relationship Id="rId4" Type="http://schemas.openxmlformats.org/officeDocument/2006/relationships/image" Target="../media/image80.jpeg"/><Relationship Id="rId9" Type="http://schemas.openxmlformats.org/officeDocument/2006/relationships/image" Target="../media/image8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9.jpeg"/><Relationship Id="rId7" Type="http://schemas.openxmlformats.org/officeDocument/2006/relationships/image" Target="../media/image9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91.jpeg"/><Relationship Id="rId10" Type="http://schemas.openxmlformats.org/officeDocument/2006/relationships/image" Target="../media/image95.jpeg"/><Relationship Id="rId4" Type="http://schemas.openxmlformats.org/officeDocument/2006/relationships/image" Target="../media/image90.jpeg"/><Relationship Id="rId9" Type="http://schemas.openxmlformats.org/officeDocument/2006/relationships/image" Target="../media/image94.jpe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7.jpg"/><Relationship Id="rId7" Type="http://schemas.openxmlformats.org/officeDocument/2006/relationships/image" Target="../media/image101.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0.jpg"/><Relationship Id="rId5" Type="http://schemas.openxmlformats.org/officeDocument/2006/relationships/image" Target="../media/image99.jpg"/><Relationship Id="rId4" Type="http://schemas.openxmlformats.org/officeDocument/2006/relationships/image" Target="../media/image98.jpg"/></Relationships>
</file>

<file path=ppt/slides/_rels/slide4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2.jpeg"/><Relationship Id="rId7" Type="http://schemas.openxmlformats.org/officeDocument/2006/relationships/image" Target="../media/image116.jpe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s>
</file>

<file path=ppt/slides/_rels/slide51.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hyperlink" Target="http://images.google.ca/imgres?imgurl=http://www.bantransfats.com/images/Bad%20Fats%20Brothers.jpg&amp;imgrefurl=http://www.bantransfats.com/&amp;h=800&amp;w=800&amp;sz=57&amp;hl=en&amp;start=12&amp;usg=__IvpRCmIeoyyVbZTi58JMz1LfgTU=&amp;tbnid=l64NN4SAyN_XxM:&amp;tbnh=143&amp;tbnw=143&amp;prev=/images?q=bad&amp;gbv=2&amp;hl=en" TargetMode="External"/><Relationship Id="rId7" Type="http://schemas.openxmlformats.org/officeDocument/2006/relationships/image" Target="../media/image114.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16.jpeg"/><Relationship Id="rId5" Type="http://schemas.openxmlformats.org/officeDocument/2006/relationships/image" Target="../media/image118.png"/><Relationship Id="rId10" Type="http://schemas.openxmlformats.org/officeDocument/2006/relationships/image" Target="../media/image121.jpeg"/><Relationship Id="rId4" Type="http://schemas.openxmlformats.org/officeDocument/2006/relationships/image" Target="../media/image112.jpeg"/><Relationship Id="rId9" Type="http://schemas.openxmlformats.org/officeDocument/2006/relationships/image" Target="../media/image120.gif"/></Relationships>
</file>

<file path=ppt/slides/_rels/slide5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24.jpeg"/><Relationship Id="rId5" Type="http://schemas.openxmlformats.org/officeDocument/2006/relationships/hyperlink" Target="http://upload.wikimedia.org/wikipedia/commons/7/7a/Rock-Creek-Park.jpg" TargetMode="External"/><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1.jpeg"/><Relationship Id="rId7" Type="http://schemas.openxmlformats.org/officeDocument/2006/relationships/image" Target="../media/image135.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4.jpe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40.jpg"/><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43.jpeg"/></Relationships>
</file>

<file path=ppt/slides/_rels/slide6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143.jpeg"/></Relationships>
</file>

<file path=ppt/slides/_rels/slide6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jpeg"/><Relationship Id="rId7" Type="http://schemas.openxmlformats.org/officeDocument/2006/relationships/image" Target="../media/image147.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jpeg"/></Relationships>
</file>

<file path=ppt/slides/_rels/slide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6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51.jpeg"/></Relationships>
</file>

<file path=ppt/slides/_rels/slide6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jpeg"/></Relationships>
</file>

<file path=ppt/slides/_rels/slide7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58.png"/></Relationships>
</file>

<file path=ppt/slides/_rels/slide7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61.jpeg"/><Relationship Id="rId5" Type="http://schemas.openxmlformats.org/officeDocument/2006/relationships/image" Target="../media/image134.jpeg"/><Relationship Id="rId4" Type="http://schemas.openxmlformats.org/officeDocument/2006/relationships/image" Target="../media/image160.jpeg"/></Relationships>
</file>

<file path=ppt/slides/_rels/slide77.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16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65.jpeg"/><Relationship Id="rId7" Type="http://schemas.openxmlformats.org/officeDocument/2006/relationships/image" Target="../media/image169.jpeg"/><Relationship Id="rId2" Type="http://schemas.openxmlformats.org/officeDocument/2006/relationships/notesSlide" Target="../notesSlides/notesSlide78.xml"/><Relationship Id="rId1" Type="http://schemas.openxmlformats.org/officeDocument/2006/relationships/slideLayout" Target="../slideLayouts/slideLayout16.xml"/><Relationship Id="rId6" Type="http://schemas.openxmlformats.org/officeDocument/2006/relationships/image" Target="../media/image168.jpeg"/><Relationship Id="rId5" Type="http://schemas.openxmlformats.org/officeDocument/2006/relationships/image" Target="../media/image167.jpeg"/><Relationship Id="rId4" Type="http://schemas.openxmlformats.org/officeDocument/2006/relationships/image" Target="../media/image166.jpeg"/></Relationships>
</file>

<file path=ppt/slides/_rels/slide81.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72.jpeg"/></Relationships>
</file>

<file path=ppt/slides/_rels/slide82.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83.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8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60.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71.jpe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79.jpeg"/><Relationship Id="rId5" Type="http://schemas.openxmlformats.org/officeDocument/2006/relationships/image" Target="../media/image178.jpeg"/><Relationship Id="rId4" Type="http://schemas.openxmlformats.org/officeDocument/2006/relationships/image" Target="../media/image177.jpeg"/></Relationships>
</file>

<file path=ppt/slides/_rels/slide8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82.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jpeg"/></Relationships>
</file>

<file path=ppt/slides/_rels/slide91.xml.rels><?xml version="1.0" encoding="UTF-8" standalone="yes"?>
<Relationships xmlns="http://schemas.openxmlformats.org/package/2006/relationships"><Relationship Id="rId3" Type="http://schemas.openxmlformats.org/officeDocument/2006/relationships/image" Target="../media/image184.gif"/><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85.gif"/></Relationships>
</file>

<file path=ppt/slides/_rels/slide92.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90.jpeg"/><Relationship Id="rId5" Type="http://schemas.openxmlformats.org/officeDocument/2006/relationships/image" Target="../media/image189.gif"/><Relationship Id="rId4" Type="http://schemas.openxmlformats.org/officeDocument/2006/relationships/image" Target="../media/image188.jpeg"/></Relationships>
</file>

<file path=ppt/slides/_rels/slide93.xml.rels><?xml version="1.0" encoding="UTF-8" standalone="yes"?>
<Relationships xmlns="http://schemas.openxmlformats.org/package/2006/relationships"><Relationship Id="rId8" Type="http://schemas.openxmlformats.org/officeDocument/2006/relationships/image" Target="../media/image191.jpeg"/><Relationship Id="rId3" Type="http://schemas.openxmlformats.org/officeDocument/2006/relationships/image" Target="../media/image79.jpeg"/><Relationship Id="rId7" Type="http://schemas.openxmlformats.org/officeDocument/2006/relationships/image" Target="../media/image88.jpg"/><Relationship Id="rId2" Type="http://schemas.openxmlformats.org/officeDocument/2006/relationships/notesSlide" Target="../notesSlides/notesSlide90.xml"/><Relationship Id="rId1" Type="http://schemas.openxmlformats.org/officeDocument/2006/relationships/slideLayout" Target="../slideLayouts/slideLayout15.xml"/><Relationship Id="rId6" Type="http://schemas.openxmlformats.org/officeDocument/2006/relationships/image" Target="../media/image83.jpeg"/><Relationship Id="rId5" Type="http://schemas.openxmlformats.org/officeDocument/2006/relationships/image" Target="../media/image57.gif"/><Relationship Id="rId4" Type="http://schemas.openxmlformats.org/officeDocument/2006/relationships/image" Target="../media/image81.jpeg"/></Relationships>
</file>

<file path=ppt/slides/_rels/slide9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1DB2395-93E9-4349-96F9-BF97CA30B513}"/>
              </a:ext>
            </a:extLst>
          </p:cNvPr>
          <p:cNvSpPr>
            <a:spLocks noGrp="1" noChangeArrowheads="1"/>
          </p:cNvSpPr>
          <p:nvPr>
            <p:ph type="ctrTitle"/>
          </p:nvPr>
        </p:nvSpPr>
        <p:spPr>
          <a:xfrm>
            <a:off x="631825" y="4938713"/>
            <a:ext cx="7772400" cy="760412"/>
          </a:xfrm>
        </p:spPr>
        <p:txBody>
          <a:bodyPr/>
          <a:lstStyle/>
          <a:p>
            <a:pPr algn="ctr">
              <a:defRPr/>
            </a:pPr>
            <a:r>
              <a:rPr lang="en-US" sz="3200" b="1" u="none"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Winter 2022</a:t>
            </a:r>
          </a:p>
        </p:txBody>
      </p:sp>
      <p:sp>
        <p:nvSpPr>
          <p:cNvPr id="19459" name="Rectangle 3">
            <a:extLst>
              <a:ext uri="{FF2B5EF4-FFF2-40B4-BE49-F238E27FC236}">
                <a16:creationId xmlns:a16="http://schemas.microsoft.com/office/drawing/2014/main" id="{9F10ADAC-5809-4529-9A5B-ACABDE284EB2}"/>
              </a:ext>
            </a:extLst>
          </p:cNvPr>
          <p:cNvSpPr>
            <a:spLocks noGrp="1" noChangeArrowheads="1"/>
          </p:cNvSpPr>
          <p:nvPr>
            <p:ph type="subTitle" idx="1"/>
          </p:nvPr>
        </p:nvSpPr>
        <p:spPr>
          <a:xfrm>
            <a:off x="1244600" y="430212"/>
            <a:ext cx="6400800" cy="2008188"/>
          </a:xfrm>
        </p:spPr>
        <p:txBody>
          <a:bodyPr/>
          <a:lstStyle/>
          <a:p>
            <a:r>
              <a:rPr lang="en-US" altLang="en-US" sz="4400" b="1" dirty="0">
                <a:solidFill>
                  <a:srgbClr val="0033CC"/>
                </a:solidFill>
                <a:latin typeface="Times New Roman" panose="02020603050405020304" pitchFamily="18" charset="0"/>
                <a:cs typeface="Times New Roman" panose="02020603050405020304" pitchFamily="18" charset="0"/>
              </a:rPr>
              <a:t>Welcome to</a:t>
            </a:r>
          </a:p>
          <a:p>
            <a:endParaRPr lang="en-US" altLang="en-US" b="1" dirty="0">
              <a:solidFill>
                <a:srgbClr val="0033CC"/>
              </a:solidFill>
              <a:latin typeface="Times New Roman" panose="02020603050405020304" pitchFamily="18" charset="0"/>
              <a:cs typeface="Times New Roman" panose="02020603050405020304" pitchFamily="18" charset="0"/>
            </a:endParaRPr>
          </a:p>
          <a:p>
            <a:r>
              <a:rPr lang="en-US" altLang="en-US" sz="3200" b="1" dirty="0">
                <a:solidFill>
                  <a:srgbClr val="0033CC"/>
                </a:solidFill>
                <a:latin typeface="Times New Roman" panose="02020603050405020304" pitchFamily="18" charset="0"/>
                <a:cs typeface="Times New Roman" panose="02020603050405020304" pitchFamily="18" charset="0"/>
              </a:rPr>
              <a:t>Digital Forensics</a:t>
            </a:r>
          </a:p>
        </p:txBody>
      </p:sp>
      <p:sp>
        <p:nvSpPr>
          <p:cNvPr id="5" name="Text Box 4">
            <a:extLst>
              <a:ext uri="{FF2B5EF4-FFF2-40B4-BE49-F238E27FC236}">
                <a16:creationId xmlns:a16="http://schemas.microsoft.com/office/drawing/2014/main" id="{CE3E615F-1E96-42B3-9420-68546C9DE49B}"/>
              </a:ext>
            </a:extLst>
          </p:cNvPr>
          <p:cNvSpPr txBox="1">
            <a:spLocks noChangeArrowheads="1"/>
          </p:cNvSpPr>
          <p:nvPr/>
        </p:nvSpPr>
        <p:spPr bwMode="auto">
          <a:xfrm>
            <a:off x="304800" y="4291013"/>
            <a:ext cx="8534400" cy="647700"/>
          </a:xfrm>
          <a:prstGeom prst="rect">
            <a:avLst/>
          </a:prstGeom>
          <a:noFill/>
          <a:ln w="9525">
            <a:noFill/>
            <a:miter lim="800000"/>
            <a:headEnd/>
            <a:tailEnd/>
          </a:ln>
          <a:effectLst/>
        </p:spPr>
        <p:txBody>
          <a:bodyPr lIns="90000" tIns="46800" rIns="90000" bIns="46800">
            <a:spAutoFit/>
          </a:bodyPr>
          <a:lstStyle/>
          <a:p>
            <a:pPr algn="ctr">
              <a:defRPr/>
            </a:pPr>
            <a:r>
              <a:rPr kumimoji="1" lang="en-GB" sz="3600" b="1" dirty="0">
                <a:effectLst>
                  <a:outerShdw blurRad="38100" dist="38100" dir="2700000" algn="tl">
                    <a:srgbClr val="000000"/>
                  </a:outerShdw>
                </a:effectLst>
                <a:latin typeface="Times New Roman" panose="02020603050405020304" pitchFamily="18" charset="0"/>
                <a:cs typeface="Times New Roman" panose="02020603050405020304" pitchFamily="18" charset="0"/>
              </a:rPr>
              <a:t>Instructor:  </a:t>
            </a:r>
            <a:r>
              <a:rPr kumimoji="1" lang="en-GB" sz="3600" b="1" dirty="0" err="1">
                <a:effectLst>
                  <a:outerShdw blurRad="38100" dist="38100" dir="2700000" algn="tl">
                    <a:srgbClr val="000000"/>
                  </a:outerShdw>
                </a:effectLst>
                <a:latin typeface="Times New Roman" panose="02020603050405020304" pitchFamily="18" charset="0"/>
                <a:cs typeface="Times New Roman" panose="02020603050405020304" pitchFamily="18" charset="0"/>
              </a:rPr>
              <a:t>Dr.</a:t>
            </a:r>
            <a:r>
              <a:rPr kumimoji="1" lang="en-GB" sz="3600" b="1" dirty="0">
                <a:effectLst>
                  <a:outerShdw blurRad="38100" dist="38100" dir="2700000" algn="tl">
                    <a:srgbClr val="000000"/>
                  </a:outerShdw>
                </a:effectLst>
                <a:latin typeface="Times New Roman" panose="02020603050405020304" pitchFamily="18" charset="0"/>
                <a:cs typeface="Times New Roman" panose="02020603050405020304" pitchFamily="18" charset="0"/>
              </a:rPr>
              <a:t> Xiaodong Lin</a:t>
            </a:r>
            <a:endParaRPr kumimoji="1" lang="en-US" sz="3600" b="1" dirty="0">
              <a:effectLst>
                <a:outerShdw blurRad="38100" dist="38100" dir="2700000" algn="tl">
                  <a:srgbClr val="000000"/>
                </a:outerShdw>
              </a:effectLst>
              <a:latin typeface="Times New Roman" panose="02020603050405020304" pitchFamily="18" charset="0"/>
              <a:cs typeface="Times New Roman" panose="02020603050405020304" pitchFamily="18" charset="0"/>
            </a:endParaRPr>
          </a:p>
        </p:txBody>
      </p:sp>
      <p:pic>
        <p:nvPicPr>
          <p:cNvPr id="7" name="Picture 2" descr="Justice">
            <a:extLst>
              <a:ext uri="{FF2B5EF4-FFF2-40B4-BE49-F238E27FC236}">
                <a16:creationId xmlns:a16="http://schemas.microsoft.com/office/drawing/2014/main" id="{ED256CC2-4AC4-41BA-A7D6-9AFB6FBF3087}"/>
              </a:ext>
            </a:extLst>
          </p:cNvPr>
          <p:cNvPicPr>
            <a:picLocks noChangeAspect="1" noChangeArrowheads="1"/>
          </p:cNvPicPr>
          <p:nvPr/>
        </p:nvPicPr>
        <p:blipFill>
          <a:blip r:embed="rId3"/>
          <a:srcRect/>
          <a:stretch>
            <a:fillRect/>
          </a:stretch>
        </p:blipFill>
        <p:spPr bwMode="auto">
          <a:xfrm>
            <a:off x="3929489" y="2752724"/>
            <a:ext cx="1031022" cy="143827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80C19B7-0FD6-4855-AC33-2225D7C7F945}"/>
              </a:ext>
            </a:extLst>
          </p:cNvPr>
          <p:cNvSpPr>
            <a:spLocks noGrp="1" noChangeArrowheads="1"/>
          </p:cNvSpPr>
          <p:nvPr>
            <p:ph type="title"/>
          </p:nvPr>
        </p:nvSpPr>
        <p:spPr>
          <a:xfrm>
            <a:off x="459077" y="157163"/>
            <a:ext cx="8156575" cy="604837"/>
          </a:xfrm>
        </p:spPr>
        <p:txBody>
          <a:bodyPr/>
          <a:lstStyle/>
          <a:p>
            <a:pPr algn="ctr"/>
            <a:r>
              <a:rPr lang="en-US" altLang="en-US" b="1" u="none" dirty="0">
                <a:latin typeface="Times New Roman" panose="02020603050405020304" pitchFamily="18" charset="0"/>
                <a:cs typeface="Times New Roman" panose="02020603050405020304" pitchFamily="18" charset="0"/>
              </a:rPr>
              <a:t>Course logistics (cont’d)</a:t>
            </a:r>
          </a:p>
        </p:txBody>
      </p:sp>
      <p:sp>
        <p:nvSpPr>
          <p:cNvPr id="35843" name="灯片编号占位符 2">
            <a:extLst>
              <a:ext uri="{FF2B5EF4-FFF2-40B4-BE49-F238E27FC236}">
                <a16:creationId xmlns:a16="http://schemas.microsoft.com/office/drawing/2014/main" id="{2CE1A8E3-B6F4-4540-A241-704F70721F16}"/>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C24EF64A-61F0-4FE9-99EC-639CB9ACD8EE}"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10</a:t>
            </a:fld>
            <a:endParaRPr lang="en-US" altLang="zh-CN" sz="1400">
              <a:latin typeface="Times New Roman" panose="02020603050405020304" pitchFamily="18" charset="0"/>
              <a:ea typeface="宋体" panose="02010600030101010101" pitchFamily="2" charset="-122"/>
            </a:endParaRPr>
          </a:p>
        </p:txBody>
      </p:sp>
      <p:sp>
        <p:nvSpPr>
          <p:cNvPr id="7" name="Rectangle 2">
            <a:extLst>
              <a:ext uri="{FF2B5EF4-FFF2-40B4-BE49-F238E27FC236}">
                <a16:creationId xmlns:a16="http://schemas.microsoft.com/office/drawing/2014/main" id="{91283681-519F-42B1-BBEF-527F704AC6FB}"/>
              </a:ext>
            </a:extLst>
          </p:cNvPr>
          <p:cNvSpPr txBox="1">
            <a:spLocks noChangeArrowheads="1"/>
          </p:cNvSpPr>
          <p:nvPr/>
        </p:nvSpPr>
        <p:spPr bwMode="auto">
          <a:xfrm>
            <a:off x="606425" y="892969"/>
            <a:ext cx="7772400" cy="420687"/>
          </a:xfrm>
          <a:prstGeom prst="rect">
            <a:avLst/>
          </a:prstGeom>
          <a:noFill/>
          <a:ln>
            <a:noFill/>
          </a:ln>
        </p:spPr>
        <p:txBody>
          <a:bodyPr anchor="ct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altLang="en-US" sz="3200" b="1" u="none" dirty="0">
                <a:latin typeface="Times New Roman" panose="02020603050405020304" pitchFamily="18" charset="0"/>
                <a:cs typeface="Times New Roman" panose="02020603050405020304" pitchFamily="18" charset="0"/>
              </a:rPr>
              <a:t>Hands-on Exercises</a:t>
            </a:r>
            <a:endParaRPr lang="en-US" sz="3200" b="1" u="none" kern="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35845" name="Rectangle 3">
            <a:extLst>
              <a:ext uri="{FF2B5EF4-FFF2-40B4-BE49-F238E27FC236}">
                <a16:creationId xmlns:a16="http://schemas.microsoft.com/office/drawing/2014/main" id="{B7F2131B-0AF8-4A90-9923-0E990E25A53C}"/>
              </a:ext>
            </a:extLst>
          </p:cNvPr>
          <p:cNvSpPr txBox="1">
            <a:spLocks noChangeArrowheads="1"/>
          </p:cNvSpPr>
          <p:nvPr/>
        </p:nvSpPr>
        <p:spPr bwMode="auto">
          <a:xfrm>
            <a:off x="258258" y="1429831"/>
            <a:ext cx="8710612" cy="527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n-US" altLang="en-US" sz="2400" b="1" u="sng" dirty="0">
                <a:latin typeface="Times New Roman" panose="02020603050405020304" pitchFamily="18" charset="0"/>
                <a:cs typeface="Times New Roman" panose="02020603050405020304" pitchFamily="18" charset="0"/>
              </a:rPr>
              <a:t>System requirements</a:t>
            </a:r>
            <a:r>
              <a:rPr lang="en-US" altLang="en-US" sz="2400" u="sng" dirty="0">
                <a:latin typeface="Times New Roman" panose="02020603050405020304" pitchFamily="18" charset="0"/>
                <a:cs typeface="Times New Roman" panose="02020603050405020304" pitchFamily="18" charset="0"/>
              </a:rPr>
              <a:t>:</a:t>
            </a:r>
            <a:r>
              <a:rPr lang="en-US" altLang="en-US" sz="2400" dirty="0">
                <a:latin typeface="Times New Roman" panose="02020603050405020304" pitchFamily="18" charset="0"/>
                <a:cs typeface="Times New Roman" panose="02020603050405020304" pitchFamily="18" charset="0"/>
              </a:rPr>
              <a:t> </a:t>
            </a:r>
          </a:p>
          <a:p>
            <a:pPr algn="just">
              <a:buNone/>
            </a:pPr>
            <a:r>
              <a:rPr lang="en-US" altLang="en-US" sz="2400" dirty="0">
                <a:latin typeface="Times New Roman" panose="02020603050405020304" pitchFamily="18" charset="0"/>
                <a:cs typeface="Times New Roman" panose="02020603050405020304" pitchFamily="18" charset="0"/>
              </a:rPr>
              <a:t>8 GB RAM, 25 GB hard disk free space. </a:t>
            </a:r>
          </a:p>
          <a:p>
            <a:pPr algn="just">
              <a:buNone/>
            </a:pPr>
            <a:r>
              <a:rPr lang="en-US" altLang="en-US" sz="2400" dirty="0">
                <a:latin typeface="Times New Roman" panose="02020603050405020304" pitchFamily="18" charset="0"/>
                <a:cs typeface="Times New Roman" panose="02020603050405020304" pitchFamily="18" charset="0"/>
              </a:rPr>
              <a:t>a webcam, microphone, and speaker. A USB flash drive (</a:t>
            </a:r>
            <a:r>
              <a:rPr lang="en-US" altLang="en-US" sz="2400" b="1" dirty="0">
                <a:latin typeface="Times New Roman" panose="02020603050405020304" pitchFamily="18" charset="0"/>
                <a:cs typeface="Times New Roman" panose="02020603050405020304" pitchFamily="18" charset="0"/>
              </a:rPr>
              <a:t>small size is preferred</a:t>
            </a:r>
            <a:r>
              <a:rPr lang="en-US" altLang="en-US" sz="2400" dirty="0">
                <a:latin typeface="Times New Roman" panose="02020603050405020304" pitchFamily="18" charset="0"/>
                <a:cs typeface="Times New Roman" panose="02020603050405020304" pitchFamily="18" charset="0"/>
              </a:rPr>
              <a:t>, e.g., 8GB or smaller) is required for practice.</a:t>
            </a:r>
          </a:p>
          <a:p>
            <a:pPr algn="just">
              <a:buNone/>
            </a:pPr>
            <a:r>
              <a:rPr lang="en-US" altLang="en-US" sz="2400" b="1" u="sng" dirty="0">
                <a:latin typeface="Times New Roman" panose="02020603050405020304" pitchFamily="18" charset="0"/>
                <a:cs typeface="Times New Roman" panose="02020603050405020304" pitchFamily="18" charset="0"/>
              </a:rPr>
              <a:t>Virtual Machine Software:</a:t>
            </a:r>
            <a:r>
              <a:rPr lang="en-US" altLang="en-US" sz="2400" dirty="0">
                <a:latin typeface="Times New Roman" panose="02020603050405020304" pitchFamily="18" charset="0"/>
                <a:cs typeface="Times New Roman" panose="02020603050405020304" pitchFamily="18" charset="0"/>
              </a:rPr>
              <a:t> Install VirtualBox and its matching Extension Pack if you haven't already.</a:t>
            </a:r>
          </a:p>
          <a:p>
            <a:pPr algn="just">
              <a:buNone/>
            </a:pPr>
            <a:r>
              <a:rPr lang="en-US" altLang="en-US" sz="2400" dirty="0">
                <a:latin typeface="Times New Roman" panose="02020603050405020304" pitchFamily="18" charset="0"/>
                <a:cs typeface="Times New Roman" panose="02020603050405020304" pitchFamily="18" charset="0"/>
              </a:rPr>
              <a:t>Note that if you already have VMware (e.g., VMware Workstation) installed, you can continue to use it as your virtualization platform.</a:t>
            </a:r>
          </a:p>
          <a:p>
            <a:pPr algn="just">
              <a:buNone/>
            </a:pPr>
            <a:r>
              <a:rPr lang="en-US" altLang="en-US" sz="2400" b="1" u="sng" dirty="0">
                <a:latin typeface="Times New Roman" panose="02020603050405020304" pitchFamily="18" charset="0"/>
                <a:cs typeface="Times New Roman" panose="02020603050405020304" pitchFamily="18" charset="0"/>
              </a:rPr>
              <a:t>Kali Linux Virtual Machine Image:</a:t>
            </a:r>
            <a:r>
              <a:rPr lang="en-US" altLang="en-US" sz="2400" dirty="0">
                <a:latin typeface="Times New Roman" panose="02020603050405020304" pitchFamily="18" charset="0"/>
                <a:cs typeface="Times New Roman" panose="02020603050405020304" pitchFamily="18" charset="0"/>
              </a:rPr>
              <a:t> Please use the following link to download a pre-built Kali Linux virtual machine image. All the hands-on exercises use this image. </a:t>
            </a:r>
          </a:p>
          <a:p>
            <a:pPr algn="just">
              <a:buNone/>
            </a:pPr>
            <a:r>
              <a:rPr lang="en-US" altLang="en-US" sz="2400" dirty="0">
                <a:latin typeface="Times New Roman" panose="02020603050405020304" pitchFamily="18" charset="0"/>
                <a:cs typeface="Times New Roman" panose="02020603050405020304" pitchFamily="18" charset="0"/>
              </a:rPr>
              <a:t>https://www.offensive-security.com/kali-linux-vm-vmware-virtualbox-image-download/</a:t>
            </a:r>
          </a:p>
        </p:txBody>
      </p:sp>
      <p:pic>
        <p:nvPicPr>
          <p:cNvPr id="1026" name="Picture 2" descr="XPS 9510">
            <a:extLst>
              <a:ext uri="{FF2B5EF4-FFF2-40B4-BE49-F238E27FC236}">
                <a16:creationId xmlns:a16="http://schemas.microsoft.com/office/drawing/2014/main" id="{160B96DD-233B-4022-9E59-9EDE43F673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8139" y="381000"/>
            <a:ext cx="2504861" cy="2504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B flash drive - Wikipedia">
            <a:extLst>
              <a:ext uri="{FF2B5EF4-FFF2-40B4-BE49-F238E27FC236}">
                <a16:creationId xmlns:a16="http://schemas.microsoft.com/office/drawing/2014/main" id="{76315EA5-05CC-4339-94DA-71C428F779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4062" y="455821"/>
            <a:ext cx="1105083" cy="6419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2"/>
          </p:nvPr>
        </p:nvSpPr>
        <p:spPr>
          <a:xfrm>
            <a:off x="5557838" y="6367463"/>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lgn="l">
              <a:spcBef>
                <a:spcPct val="20000"/>
              </a:spcBef>
              <a:buChar char="•"/>
              <a:defRPr sz="2000">
                <a:solidFill>
                  <a:schemeClr val="tx1"/>
                </a:solidFill>
                <a:latin typeface="Comic Sans MS" panose="030F0702030302020204" pitchFamily="66"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4626389A-F906-4809-93EC-A339291825DD}" type="slidenum">
              <a:rPr lang="en-US" altLang="en-US" sz="1400"/>
              <a:pPr algn="r">
                <a:spcBef>
                  <a:spcPct val="0"/>
                </a:spcBef>
                <a:buClrTx/>
                <a:buSzTx/>
                <a:buFontTx/>
                <a:buNone/>
              </a:pPr>
              <a:t>11</a:t>
            </a:fld>
            <a:endParaRPr lang="en-US" altLang="en-US" sz="1400"/>
          </a:p>
        </p:txBody>
      </p:sp>
      <p:sp>
        <p:nvSpPr>
          <p:cNvPr id="7" name="Rectangle 1027"/>
          <p:cNvSpPr txBox="1">
            <a:spLocks noChangeArrowheads="1"/>
          </p:cNvSpPr>
          <p:nvPr/>
        </p:nvSpPr>
        <p:spPr bwMode="auto">
          <a:xfrm>
            <a:off x="1408113" y="5245100"/>
            <a:ext cx="3286125" cy="1371600"/>
          </a:xfrm>
          <a:prstGeom prst="rect">
            <a:avLst/>
          </a:prstGeom>
          <a:noFill/>
          <a:ln w="9525">
            <a:noFill/>
            <a:miter lim="800000"/>
            <a:headEnd/>
            <a:tailEnd/>
          </a:ln>
        </p:spPr>
        <p:txBody>
          <a:bodyPr/>
          <a:lstStyle/>
          <a:p>
            <a:pPr>
              <a:spcBef>
                <a:spcPct val="20000"/>
              </a:spcBef>
              <a:buClr>
                <a:schemeClr val="accent2"/>
              </a:buClr>
              <a:buSzPct val="85000"/>
              <a:defRPr/>
            </a:pPr>
            <a:r>
              <a:rPr lang="en-US" sz="2000" b="1" kern="0" dirty="0">
                <a:solidFill>
                  <a:srgbClr val="00B050"/>
                </a:solidFill>
                <a:latin typeface="Times New Roman" panose="02020603050405020304" pitchFamily="18" charset="0"/>
                <a:cs typeface="Times New Roman" panose="02020603050405020304" pitchFamily="18" charset="0"/>
              </a:rPr>
              <a:t>Understand concepts and technologies</a:t>
            </a:r>
          </a:p>
          <a:p>
            <a:pPr>
              <a:defRPr/>
            </a:pPr>
            <a:r>
              <a:rPr lang="en-US" altLang="en-US" sz="2000" b="1" kern="0" dirty="0">
                <a:solidFill>
                  <a:srgbClr val="00B050"/>
                </a:solidFill>
                <a:latin typeface="Times New Roman" panose="02020603050405020304" pitchFamily="18" charset="0"/>
                <a:cs typeface="Times New Roman" panose="02020603050405020304" pitchFamily="18" charset="0"/>
              </a:rPr>
              <a:t>Learn about latest research from the literature</a:t>
            </a:r>
            <a:endParaRPr lang="en-US" sz="2000" b="1" kern="0" dirty="0">
              <a:solidFill>
                <a:srgbClr val="00B050"/>
              </a:solidFill>
              <a:latin typeface="Times New Roman" panose="02020603050405020304" pitchFamily="18" charset="0"/>
              <a:cs typeface="Times New Roman" panose="02020603050405020304" pitchFamily="18" charset="0"/>
            </a:endParaRPr>
          </a:p>
        </p:txBody>
      </p:sp>
      <p:pic>
        <p:nvPicPr>
          <p:cNvPr id="23556" name="Picture 2" descr="http://www.convurgency.com/images/what-we-d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0"/>
            <a:ext cx="1516063"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1493838" y="1474788"/>
            <a:ext cx="6592887"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a:buNone/>
              <a:defRPr/>
            </a:pPr>
            <a:r>
              <a:rPr lang="en-US" b="1" dirty="0">
                <a:solidFill>
                  <a:srgbClr val="0033CC"/>
                </a:solidFill>
                <a:effectLst>
                  <a:outerShdw blurRad="38100" dist="38100" dir="2700000" algn="tl">
                    <a:srgbClr val="000000">
                      <a:alpha val="43137"/>
                    </a:srgbClr>
                  </a:outerShdw>
                </a:effectLst>
                <a:latin typeface="Times New Roman" pitchFamily="18" charset="0"/>
                <a:cs typeface="Times New Roman" pitchFamily="18" charset="0"/>
              </a:rPr>
              <a:t>Digital Forensics</a:t>
            </a:r>
          </a:p>
        </p:txBody>
      </p:sp>
      <p:sp>
        <p:nvSpPr>
          <p:cNvPr id="9" name="Rectangle 2"/>
          <p:cNvSpPr>
            <a:spLocks noGrp="1" noChangeArrowheads="1"/>
          </p:cNvSpPr>
          <p:nvPr>
            <p:ph type="title"/>
          </p:nvPr>
        </p:nvSpPr>
        <p:spPr>
          <a:xfrm>
            <a:off x="1871663" y="3708400"/>
            <a:ext cx="2305050" cy="1371600"/>
          </a:xfrm>
        </p:spPr>
        <p:txBody>
          <a:bodyPr/>
          <a:lstStyle/>
          <a:p>
            <a:pPr algn="ctr" eaLnBrk="1" hangingPunct="1">
              <a:defRPr/>
            </a:pPr>
            <a:r>
              <a:rPr lang="en-US" sz="2800" b="1" u="none"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Theory</a:t>
            </a:r>
          </a:p>
        </p:txBody>
      </p:sp>
      <p:sp>
        <p:nvSpPr>
          <p:cNvPr id="11" name="Rectangle 2"/>
          <p:cNvSpPr txBox="1">
            <a:spLocks noChangeArrowheads="1"/>
          </p:cNvSpPr>
          <p:nvPr/>
        </p:nvSpPr>
        <p:spPr bwMode="auto">
          <a:xfrm>
            <a:off x="4999038" y="3952240"/>
            <a:ext cx="3608387" cy="990600"/>
          </a:xfrm>
          <a:prstGeom prst="rect">
            <a:avLst/>
          </a:prstGeom>
          <a:noFill/>
          <a:ln w="9525">
            <a:noFill/>
            <a:miter lim="800000"/>
            <a:headEnd/>
            <a:tailEnd/>
          </a:ln>
        </p:spPr>
        <p:txBody>
          <a:bodyPr anchor="ctr"/>
          <a:lstStyle/>
          <a:p>
            <a:pPr eaLnBrk="1" hangingPunct="1">
              <a:defRPr/>
            </a:pPr>
            <a:r>
              <a:rPr lang="en-US" altLang="en-US" sz="2800" b="1" kern="0" dirty="0">
                <a:solidFill>
                  <a:schemeClr val="accent2"/>
                </a:solidFill>
                <a:latin typeface="Times New Roman" panose="02020603050405020304" pitchFamily="18" charset="0"/>
                <a:ea typeface="宋体" charset="-122"/>
                <a:cs typeface="Times New Roman" panose="02020603050405020304" pitchFamily="18" charset="0"/>
              </a:rPr>
              <a:t>Practical, hands-on experience</a:t>
            </a:r>
          </a:p>
        </p:txBody>
      </p:sp>
      <p:sp>
        <p:nvSpPr>
          <p:cNvPr id="12" name="Rectangle 2"/>
          <p:cNvSpPr txBox="1">
            <a:spLocks noChangeArrowheads="1"/>
          </p:cNvSpPr>
          <p:nvPr/>
        </p:nvSpPr>
        <p:spPr bwMode="auto">
          <a:xfrm>
            <a:off x="4176713" y="4106863"/>
            <a:ext cx="768350" cy="609600"/>
          </a:xfrm>
          <a:prstGeom prst="rect">
            <a:avLst/>
          </a:prstGeom>
          <a:noFill/>
          <a:ln w="9525">
            <a:noFill/>
            <a:miter lim="800000"/>
            <a:headEnd/>
            <a:tailEnd/>
          </a:ln>
        </p:spPr>
        <p:txBody>
          <a:bodyPr anchor="ctr"/>
          <a:lstStyle/>
          <a:p>
            <a:pPr eaLnBrk="1" hangingPunct="1">
              <a:defRPr/>
            </a:pPr>
            <a:r>
              <a:rPr lang="en-US" altLang="en-US" sz="4000" b="1" kern="0" dirty="0">
                <a:solidFill>
                  <a:schemeClr val="accent2"/>
                </a:solidFill>
                <a:effectLst>
                  <a:outerShdw blurRad="38100" dist="38100" dir="2700000" algn="tl">
                    <a:srgbClr val="000000">
                      <a:alpha val="43137"/>
                    </a:srgbClr>
                  </a:outerShdw>
                </a:effectLst>
                <a:latin typeface="+mj-lt"/>
                <a:ea typeface="宋体" charset="-122"/>
                <a:cs typeface="+mj-cs"/>
              </a:rPr>
              <a:t>+</a:t>
            </a:r>
          </a:p>
        </p:txBody>
      </p:sp>
      <p:sp>
        <p:nvSpPr>
          <p:cNvPr id="15" name="Rectangle 14"/>
          <p:cNvSpPr>
            <a:spLocks noChangeArrowheads="1"/>
          </p:cNvSpPr>
          <p:nvPr/>
        </p:nvSpPr>
        <p:spPr bwMode="auto">
          <a:xfrm>
            <a:off x="1931988" y="3937000"/>
            <a:ext cx="2311400" cy="1066800"/>
          </a:xfrm>
          <a:prstGeom prst="rect">
            <a:avLst/>
          </a:prstGeom>
          <a:noFill/>
          <a:ln w="5397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lgn="l">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lgn="l">
              <a:spcBef>
                <a:spcPct val="20000"/>
              </a:spcBef>
              <a:buChar char="•"/>
              <a:defRPr sz="2000">
                <a:solidFill>
                  <a:schemeClr val="tx1"/>
                </a:solidFill>
                <a:latin typeface="Comic Sans MS" panose="030F0702030302020204" pitchFamily="66"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en-CA" altLang="en-US" sz="2400"/>
          </a:p>
        </p:txBody>
      </p:sp>
      <p:sp>
        <p:nvSpPr>
          <p:cNvPr id="16" name="Rectangle 15"/>
          <p:cNvSpPr>
            <a:spLocks noChangeArrowheads="1"/>
          </p:cNvSpPr>
          <p:nvPr/>
        </p:nvSpPr>
        <p:spPr bwMode="auto">
          <a:xfrm>
            <a:off x="4937125" y="3940175"/>
            <a:ext cx="3670300" cy="1066800"/>
          </a:xfrm>
          <a:prstGeom prst="rect">
            <a:avLst/>
          </a:prstGeom>
          <a:noFill/>
          <a:ln w="5397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lgn="l">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lgn="l">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lgn="l">
              <a:spcBef>
                <a:spcPct val="20000"/>
              </a:spcBef>
              <a:buChar char="•"/>
              <a:defRPr sz="2000">
                <a:solidFill>
                  <a:schemeClr val="tx1"/>
                </a:solidFill>
                <a:latin typeface="Comic Sans MS" panose="030F0702030302020204" pitchFamily="66" charset="0"/>
              </a:defRPr>
            </a:lvl3pPr>
            <a:lvl4pPr marL="1600200" indent="-228600" algn="l">
              <a:spcBef>
                <a:spcPct val="20000"/>
              </a:spcBef>
              <a:buChar char="–"/>
              <a:defRPr sz="2000">
                <a:solidFill>
                  <a:schemeClr val="tx1"/>
                </a:solidFill>
                <a:latin typeface="Times New Roman" panose="02020603050405020304" pitchFamily="18" charset="0"/>
              </a:defRPr>
            </a:lvl4pPr>
            <a:lvl5pPr marL="2057400" indent="-228600" algn="l">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en-CA" altLang="en-US" sz="2400"/>
          </a:p>
        </p:txBody>
      </p:sp>
      <p:sp>
        <p:nvSpPr>
          <p:cNvPr id="17" name="Rectangle 1027"/>
          <p:cNvSpPr txBox="1">
            <a:spLocks noChangeArrowheads="1"/>
          </p:cNvSpPr>
          <p:nvPr/>
        </p:nvSpPr>
        <p:spPr bwMode="auto">
          <a:xfrm>
            <a:off x="5172075" y="5181600"/>
            <a:ext cx="3286125" cy="942975"/>
          </a:xfrm>
          <a:prstGeom prst="rect">
            <a:avLst/>
          </a:prstGeom>
          <a:noFill/>
          <a:ln w="9525">
            <a:noFill/>
            <a:miter lim="800000"/>
            <a:headEnd/>
            <a:tailEnd/>
          </a:ln>
        </p:spPr>
        <p:txBody>
          <a:bodyPr/>
          <a:lstStyle/>
          <a:p>
            <a:pPr algn="just">
              <a:spcBef>
                <a:spcPct val="20000"/>
              </a:spcBef>
              <a:buClr>
                <a:schemeClr val="accent2"/>
              </a:buClr>
              <a:buSzPct val="85000"/>
              <a:defRPr/>
            </a:pPr>
            <a:r>
              <a:rPr lang="en-US" sz="2000" b="1" kern="0" dirty="0">
                <a:solidFill>
                  <a:schemeClr val="accent2"/>
                </a:solidFill>
                <a:latin typeface="Times New Roman" panose="02020603050405020304" pitchFamily="18" charset="0"/>
                <a:cs typeface="Times New Roman" panose="02020603050405020304" pitchFamily="18" charset="0"/>
              </a:rPr>
              <a:t>become familiar with a wide variety of digital forensic tools</a:t>
            </a:r>
          </a:p>
        </p:txBody>
      </p:sp>
      <p:pic>
        <p:nvPicPr>
          <p:cNvPr id="14" name="Picture 2" descr="https://www.expresscertifications.com/ISC2/Images/Features/Focu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725" y="2278063"/>
            <a:ext cx="1592263"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188" y="98425"/>
            <a:ext cx="4419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9305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checkerboard(across)">
                                      <p:cBhvr>
                                        <p:cTn id="35" dur="500"/>
                                        <p:tgtEl>
                                          <p:spTgt spid="14"/>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heckerboard(across)">
                                      <p:cBhvr>
                                        <p:cTn id="38" dur="500"/>
                                        <p:tgtEl>
                                          <p:spTgt spid="15"/>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heckerboard(across)">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5" grpId="0" animBg="1"/>
      <p:bldP spid="16"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F8F75A2-42DE-4EA5-BFE6-C06BCBF1D950}"/>
              </a:ext>
            </a:extLst>
          </p:cNvPr>
          <p:cNvSpPr>
            <a:spLocks noGrp="1" noChangeArrowheads="1"/>
          </p:cNvSpPr>
          <p:nvPr>
            <p:ph type="title"/>
          </p:nvPr>
        </p:nvSpPr>
        <p:spPr>
          <a:xfrm>
            <a:off x="533400" y="800100"/>
            <a:ext cx="7772400" cy="1143000"/>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Claim</a:t>
            </a:r>
          </a:p>
        </p:txBody>
      </p:sp>
      <p:sp>
        <p:nvSpPr>
          <p:cNvPr id="30723" name="Rectangle 4">
            <a:extLst>
              <a:ext uri="{FF2B5EF4-FFF2-40B4-BE49-F238E27FC236}">
                <a16:creationId xmlns:a16="http://schemas.microsoft.com/office/drawing/2014/main" id="{9ED7B14E-2020-49C0-90EF-710782428B94}"/>
              </a:ext>
            </a:extLst>
          </p:cNvPr>
          <p:cNvSpPr>
            <a:spLocks noChangeArrowheads="1"/>
          </p:cNvSpPr>
          <p:nvPr/>
        </p:nvSpPr>
        <p:spPr bwMode="auto">
          <a:xfrm>
            <a:off x="0" y="2744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0724" name="Rectangle 79">
            <a:extLst>
              <a:ext uri="{FF2B5EF4-FFF2-40B4-BE49-F238E27FC236}">
                <a16:creationId xmlns:a16="http://schemas.microsoft.com/office/drawing/2014/main" id="{20BCCB7D-4E6C-46F2-B5C6-9AB758EDEBFD}"/>
              </a:ext>
            </a:extLst>
          </p:cNvPr>
          <p:cNvSpPr>
            <a:spLocks noChangeArrowheads="1"/>
          </p:cNvSpPr>
          <p:nvPr/>
        </p:nvSpPr>
        <p:spPr bwMode="auto">
          <a:xfrm>
            <a:off x="0" y="4111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0725" name="灯片编号占位符 2">
            <a:extLst>
              <a:ext uri="{FF2B5EF4-FFF2-40B4-BE49-F238E27FC236}">
                <a16:creationId xmlns:a16="http://schemas.microsoft.com/office/drawing/2014/main" id="{EAA0CDE6-D730-46BE-BDCB-C0C0996276CC}"/>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8F6D765-499E-4957-B84C-40BB8B7FE78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12</a:t>
            </a:fld>
            <a:endParaRPr lang="en-US" altLang="zh-CN" sz="1400">
              <a:latin typeface="Times New Roman" panose="02020603050405020304" pitchFamily="18" charset="0"/>
              <a:ea typeface="宋体" panose="02010600030101010101" pitchFamily="2" charset="-122"/>
            </a:endParaRPr>
          </a:p>
        </p:txBody>
      </p:sp>
      <p:sp>
        <p:nvSpPr>
          <p:cNvPr id="7" name="Title 1">
            <a:extLst>
              <a:ext uri="{FF2B5EF4-FFF2-40B4-BE49-F238E27FC236}">
                <a16:creationId xmlns:a16="http://schemas.microsoft.com/office/drawing/2014/main" id="{065823F5-3E81-4B4F-9019-0F603E23B685}"/>
              </a:ext>
            </a:extLst>
          </p:cNvPr>
          <p:cNvSpPr txBox="1">
            <a:spLocks/>
          </p:cNvSpPr>
          <p:nvPr/>
        </p:nvSpPr>
        <p:spPr bwMode="auto">
          <a:xfrm>
            <a:off x="609600" y="1943100"/>
            <a:ext cx="8153400" cy="3005138"/>
          </a:xfrm>
          <a:prstGeom prst="rect">
            <a:avLst/>
          </a:prstGeom>
          <a:noFill/>
          <a:ln w="9525">
            <a:no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just">
              <a:defRPr/>
            </a:pPr>
            <a:r>
              <a:rPr lang="en-US" altLang="en-US" sz="2800" b="1">
                <a:solidFill>
                  <a:schemeClr val="accent2"/>
                </a:solidFill>
                <a:effectLst>
                  <a:outerShdw blurRad="38100" dist="38100" dir="2700000" algn="tl">
                    <a:srgbClr val="C0C0C0"/>
                  </a:outerShdw>
                </a:effectLst>
                <a:cs typeface="Times New Roman" pitchFamily="18" charset="0"/>
              </a:rPr>
              <a:t>Information provided here and all in-class demonstrations are designed for </a:t>
            </a:r>
            <a:r>
              <a:rPr lang="en-US" altLang="en-US" sz="2800" b="1">
                <a:solidFill>
                  <a:srgbClr val="FF0000"/>
                </a:solidFill>
                <a:effectLst>
                  <a:outerShdw blurRad="38100" dist="38100" dir="2700000" algn="tl">
                    <a:srgbClr val="C0C0C0"/>
                  </a:outerShdw>
                </a:effectLst>
                <a:cs typeface="Times New Roman" pitchFamily="18" charset="0"/>
              </a:rPr>
              <a:t>the purpose of education</a:t>
            </a:r>
            <a:r>
              <a:rPr lang="en-US" altLang="en-US" sz="2800" b="1">
                <a:solidFill>
                  <a:schemeClr val="accent2"/>
                </a:solidFill>
                <a:effectLst>
                  <a:outerShdw blurRad="38100" dist="38100" dir="2700000" algn="tl">
                    <a:srgbClr val="C0C0C0"/>
                  </a:outerShdw>
                </a:effectLst>
                <a:cs typeface="Times New Roman" pitchFamily="18" charset="0"/>
              </a:rPr>
              <a:t>, but not for any illegal activities.</a:t>
            </a:r>
          </a:p>
          <a:p>
            <a:pPr algn="just">
              <a:defRPr/>
            </a:pPr>
            <a:endParaRPr lang="en-US" altLang="en-US" sz="2800" b="1">
              <a:solidFill>
                <a:schemeClr val="accent2"/>
              </a:solidFill>
              <a:effectLst>
                <a:outerShdw blurRad="38100" dist="38100" dir="2700000" algn="tl">
                  <a:srgbClr val="C0C0C0"/>
                </a:outerShdw>
              </a:effectLst>
              <a:cs typeface="Times New Roman" pitchFamily="18" charset="0"/>
            </a:endParaRPr>
          </a:p>
          <a:p>
            <a:pPr algn="just">
              <a:defRPr/>
            </a:pPr>
            <a:r>
              <a:rPr lang="en-US" altLang="en-US" sz="2800" b="1">
                <a:solidFill>
                  <a:schemeClr val="accent2"/>
                </a:solidFill>
                <a:effectLst>
                  <a:outerShdw blurRad="38100" dist="38100" dir="2700000" algn="tl">
                    <a:srgbClr val="C0C0C0"/>
                  </a:outerShdw>
                </a:effectLst>
                <a:cs typeface="Times New Roman" pitchFamily="18" charset="0"/>
              </a:rPr>
              <a:t>Use of information security tools requires </a:t>
            </a:r>
            <a:r>
              <a:rPr lang="en-US" altLang="en-US" sz="2800" b="1">
                <a:solidFill>
                  <a:srgbClr val="FF0000"/>
                </a:solidFill>
                <a:effectLst>
                  <a:outerShdw blurRad="38100" dist="38100" dir="2700000" algn="tl">
                    <a:srgbClr val="C0C0C0"/>
                  </a:outerShdw>
                </a:effectLst>
                <a:cs typeface="Times New Roman" pitchFamily="18" charset="0"/>
              </a:rPr>
              <a:t>utmost ethical conduct</a:t>
            </a:r>
            <a:r>
              <a:rPr lang="en-US" altLang="en-US" sz="2800" b="1">
                <a:solidFill>
                  <a:schemeClr val="accent2"/>
                </a:solidFill>
                <a:effectLst>
                  <a:outerShdw blurRad="38100" dist="38100" dir="2700000" algn="tl">
                    <a:srgbClr val="C0C0C0"/>
                  </a:outerShdw>
                </a:effectLst>
                <a:cs typeface="Times New Roman" pitchFamily="18" charset="0"/>
              </a:rPr>
              <a:t>.</a:t>
            </a:r>
            <a:endParaRPr lang="en-US" altLang="en-US" b="1">
              <a:solidFill>
                <a:schemeClr val="accent2"/>
              </a:solidFill>
              <a:effectLst>
                <a:outerShdw blurRad="38100" dist="38100" dir="2700000" algn="tl">
                  <a:srgbClr val="C0C0C0"/>
                </a:outerShdw>
              </a:effectLst>
              <a:cs typeface="Times New Roman" pitchFamily="18" charset="0"/>
            </a:endParaRPr>
          </a:p>
        </p:txBody>
      </p:sp>
      <p:pic>
        <p:nvPicPr>
          <p:cNvPr id="30727" name="Picture 2">
            <a:extLst>
              <a:ext uri="{FF2B5EF4-FFF2-40B4-BE49-F238E27FC236}">
                <a16:creationId xmlns:a16="http://schemas.microsoft.com/office/drawing/2014/main" id="{26F1A193-FC35-47FE-8AFA-52CF6B942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954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7687296-8D79-41BA-B78D-043C48F4035B}"/>
              </a:ext>
            </a:extLst>
          </p:cNvPr>
          <p:cNvSpPr>
            <a:spLocks noGrp="1" noChangeArrowheads="1"/>
          </p:cNvSpPr>
          <p:nvPr>
            <p:ph type="title"/>
          </p:nvPr>
        </p:nvSpPr>
        <p:spPr>
          <a:xfrm>
            <a:off x="634134" y="1279525"/>
            <a:ext cx="7772400" cy="768350"/>
          </a:xfrm>
        </p:spPr>
        <p:txBody>
          <a:bodyPr/>
          <a:lstStyle/>
          <a:p>
            <a:pPr algn="ctr"/>
            <a:r>
              <a:rPr lang="en-US" altLang="en-US" b="1" u="none" dirty="0">
                <a:latin typeface="Times New Roman" panose="02020603050405020304" pitchFamily="18" charset="0"/>
                <a:cs typeface="Times New Roman" panose="02020603050405020304" pitchFamily="18" charset="0"/>
              </a:rPr>
              <a:t>Grading</a:t>
            </a:r>
          </a:p>
        </p:txBody>
      </p:sp>
      <p:sp>
        <p:nvSpPr>
          <p:cNvPr id="41987" name="灯片编号占位符 2">
            <a:extLst>
              <a:ext uri="{FF2B5EF4-FFF2-40B4-BE49-F238E27FC236}">
                <a16:creationId xmlns:a16="http://schemas.microsoft.com/office/drawing/2014/main" id="{5F63B086-0F4E-464A-AC63-3FC83862D8D0}"/>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90A6BBB4-245B-4B2E-A2A5-E376DB907234}"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13</a:t>
            </a:fld>
            <a:endParaRPr lang="en-US" altLang="zh-CN" sz="1400">
              <a:latin typeface="Times New Roman" panose="02020603050405020304" pitchFamily="18" charset="0"/>
              <a:ea typeface="宋体" panose="02010600030101010101" pitchFamily="2" charset="-122"/>
            </a:endParaRPr>
          </a:p>
        </p:txBody>
      </p:sp>
      <p:sp>
        <p:nvSpPr>
          <p:cNvPr id="41988" name="Rectangle 29">
            <a:extLst>
              <a:ext uri="{FF2B5EF4-FFF2-40B4-BE49-F238E27FC236}">
                <a16:creationId xmlns:a16="http://schemas.microsoft.com/office/drawing/2014/main" id="{7E95C6BD-7C7A-4C31-B824-D253C477EECF}"/>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tabLst>
                <a:tab pos="-457200" algn="l"/>
              </a:tabLst>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tabLst>
                <a:tab pos="-457200" algn="l"/>
              </a:tabLst>
              <a:defRPr sz="2400">
                <a:solidFill>
                  <a:schemeClr val="tx1"/>
                </a:solidFill>
                <a:latin typeface="Comic Sans MS" panose="030F0702030302020204" pitchFamily="66" charset="0"/>
              </a:defRPr>
            </a:lvl2pPr>
            <a:lvl3pPr marL="1143000" indent="-228600">
              <a:spcBef>
                <a:spcPct val="20000"/>
              </a:spcBef>
              <a:buChar char="•"/>
              <a:tabLst>
                <a:tab pos="-457200" algn="l"/>
              </a:tabLst>
              <a:defRPr sz="2000">
                <a:solidFill>
                  <a:schemeClr val="tx1"/>
                </a:solidFill>
                <a:latin typeface="Comic Sans MS" panose="030F0702030302020204" pitchFamily="66" charset="0"/>
              </a:defRPr>
            </a:lvl3pPr>
            <a:lvl4pPr marL="1600200" indent="-228600">
              <a:spcBef>
                <a:spcPct val="20000"/>
              </a:spcBef>
              <a:buChar char="–"/>
              <a:tabLst>
                <a:tab pos="-457200" algn="l"/>
              </a:tabLst>
              <a:defRPr sz="2000">
                <a:solidFill>
                  <a:schemeClr val="tx1"/>
                </a:solidFill>
                <a:latin typeface="Times New Roman" panose="02020603050405020304" pitchFamily="18" charset="0"/>
              </a:defRPr>
            </a:lvl4pPr>
            <a:lvl5pPr marL="2057400" indent="-228600">
              <a:spcBef>
                <a:spcPct val="20000"/>
              </a:spcBef>
              <a:buChar char="»"/>
              <a:tabLst>
                <a:tab pos="-457200"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457200"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457200"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457200"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457200" algn="l"/>
              </a:tabLst>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600">
              <a:latin typeface="Times New Roman" panose="02020603050405020304" pitchFamily="18" charset="0"/>
            </a:endParaRPr>
          </a:p>
        </p:txBody>
      </p:sp>
      <p:sp>
        <p:nvSpPr>
          <p:cNvPr id="7" name="Rectangle 2">
            <a:extLst>
              <a:ext uri="{FF2B5EF4-FFF2-40B4-BE49-F238E27FC236}">
                <a16:creationId xmlns:a16="http://schemas.microsoft.com/office/drawing/2014/main" id="{571D4F38-FBFC-4C79-ACF3-7B88CB3BFE81}"/>
              </a:ext>
            </a:extLst>
          </p:cNvPr>
          <p:cNvSpPr txBox="1">
            <a:spLocks noChangeArrowheads="1"/>
          </p:cNvSpPr>
          <p:nvPr/>
        </p:nvSpPr>
        <p:spPr bwMode="auto">
          <a:xfrm>
            <a:off x="685800" y="228600"/>
            <a:ext cx="7772400" cy="1025525"/>
          </a:xfrm>
          <a:prstGeom prst="rect">
            <a:avLst/>
          </a:prstGeom>
          <a:noFill/>
          <a:ln>
            <a:noFill/>
          </a:ln>
        </p:spPr>
        <p:txBody>
          <a:bodyPr anchor="ct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altLang="en-US" sz="3600" b="1" u="none" kern="0" dirty="0">
                <a:latin typeface="Times New Roman" panose="02020603050405020304" pitchFamily="18" charset="0"/>
                <a:cs typeface="Times New Roman" panose="02020603050405020304" pitchFamily="18" charset="0"/>
              </a:rPr>
              <a:t>Course logistics (cont’d)</a:t>
            </a:r>
          </a:p>
        </p:txBody>
      </p:sp>
      <p:pic>
        <p:nvPicPr>
          <p:cNvPr id="3" name="Picture 2">
            <a:extLst>
              <a:ext uri="{FF2B5EF4-FFF2-40B4-BE49-F238E27FC236}">
                <a16:creationId xmlns:a16="http://schemas.microsoft.com/office/drawing/2014/main" id="{CED6F1DB-6DA9-488A-BE63-086DE75CB871}"/>
              </a:ext>
            </a:extLst>
          </p:cNvPr>
          <p:cNvPicPr>
            <a:picLocks noChangeAspect="1"/>
          </p:cNvPicPr>
          <p:nvPr/>
        </p:nvPicPr>
        <p:blipFill>
          <a:blip r:embed="rId3"/>
          <a:stretch>
            <a:fillRect/>
          </a:stretch>
        </p:blipFill>
        <p:spPr>
          <a:xfrm>
            <a:off x="181365" y="2357436"/>
            <a:ext cx="8781269" cy="27479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A9A2F15-1C19-4C23-92C0-3B14C4A00FE2}"/>
              </a:ext>
            </a:extLst>
          </p:cNvPr>
          <p:cNvSpPr>
            <a:spLocks noGrp="1" noChangeArrowheads="1"/>
          </p:cNvSpPr>
          <p:nvPr>
            <p:ph type="title"/>
          </p:nvPr>
        </p:nvSpPr>
        <p:spPr>
          <a:xfrm>
            <a:off x="606425" y="635000"/>
            <a:ext cx="7772400" cy="906463"/>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Hands-on Exercises</a:t>
            </a:r>
          </a:p>
        </p:txBody>
      </p:sp>
      <p:sp>
        <p:nvSpPr>
          <p:cNvPr id="33795" name="灯片编号占位符 2">
            <a:extLst>
              <a:ext uri="{FF2B5EF4-FFF2-40B4-BE49-F238E27FC236}">
                <a16:creationId xmlns:a16="http://schemas.microsoft.com/office/drawing/2014/main" id="{C7ADFA75-70A0-46FD-BA45-3BE216489DE8}"/>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834B7648-693F-4C3A-817E-06990F1A95C7}"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14</a:t>
            </a:fld>
            <a:endParaRPr lang="en-US" altLang="zh-CN" sz="1400">
              <a:latin typeface="Times New Roman" panose="02020603050405020304" pitchFamily="18" charset="0"/>
              <a:ea typeface="宋体" panose="02010600030101010101" pitchFamily="2" charset="-122"/>
            </a:endParaRPr>
          </a:p>
        </p:txBody>
      </p:sp>
      <p:pic>
        <p:nvPicPr>
          <p:cNvPr id="7170" name="Picture 2" descr="Image result for hands-on exercises cybersecurity">
            <a:extLst>
              <a:ext uri="{FF2B5EF4-FFF2-40B4-BE49-F238E27FC236}">
                <a16:creationId xmlns:a16="http://schemas.microsoft.com/office/drawing/2014/main" id="{FF36B1C8-AE31-4C08-9B0D-C855E36D25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1958" y="2258291"/>
            <a:ext cx="4741333"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C27960D8-84AA-4E2C-94A7-2C6F53F103DD}"/>
              </a:ext>
            </a:extLst>
          </p:cNvPr>
          <p:cNvSpPr txBox="1">
            <a:spLocks noChangeArrowheads="1"/>
          </p:cNvSpPr>
          <p:nvPr/>
        </p:nvSpPr>
        <p:spPr bwMode="auto">
          <a:xfrm>
            <a:off x="5435600" y="5295900"/>
            <a:ext cx="255905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b="1" dirty="0">
                <a:latin typeface="Times New Roman" panose="02020603050405020304" pitchFamily="18" charset="0"/>
                <a:cs typeface="Times New Roman" panose="02020603050405020304" pitchFamily="18" charset="0"/>
              </a:rPr>
              <a:t>Hands-on Exercises</a:t>
            </a:r>
          </a:p>
        </p:txBody>
      </p:sp>
      <p:sp>
        <p:nvSpPr>
          <p:cNvPr id="6" name="Flowchart: Connector 5">
            <a:extLst>
              <a:ext uri="{FF2B5EF4-FFF2-40B4-BE49-F238E27FC236}">
                <a16:creationId xmlns:a16="http://schemas.microsoft.com/office/drawing/2014/main" id="{6E5B986C-40CC-4333-86E9-CBB674F411FF}"/>
              </a:ext>
            </a:extLst>
          </p:cNvPr>
          <p:cNvSpPr/>
          <p:nvPr/>
        </p:nvSpPr>
        <p:spPr bwMode="auto">
          <a:xfrm>
            <a:off x="4811486" y="5444331"/>
            <a:ext cx="609600" cy="609600"/>
          </a:xfrm>
          <a:prstGeom prst="flowChartConnector">
            <a:avLst/>
          </a:prstGeom>
          <a:noFill/>
          <a:ln w="476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3400" y="762000"/>
            <a:ext cx="7772400" cy="906462"/>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Course Project</a:t>
            </a:r>
          </a:p>
        </p:txBody>
      </p:sp>
      <p:sp>
        <p:nvSpPr>
          <p:cNvPr id="35844" name="灯片编号占位符 2"/>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C7BAC953-79CF-4FB2-8202-83A701A8023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15</a:t>
            </a:fld>
            <a:endParaRPr lang="en-US" altLang="zh-CN" sz="1400">
              <a:latin typeface="Times New Roman" panose="02020603050405020304" pitchFamily="18" charset="0"/>
              <a:ea typeface="宋体" panose="02010600030101010101" pitchFamily="2" charset="-122"/>
            </a:endParaRPr>
          </a:p>
        </p:txBody>
      </p:sp>
      <p:pic>
        <p:nvPicPr>
          <p:cNvPr id="5" name="Picture 4">
            <a:extLst>
              <a:ext uri="{FF2B5EF4-FFF2-40B4-BE49-F238E27FC236}">
                <a16:creationId xmlns:a16="http://schemas.microsoft.com/office/drawing/2014/main" id="{D20B8488-EF79-4E8D-B7D9-98B2DFBAC3EF}"/>
              </a:ext>
            </a:extLst>
          </p:cNvPr>
          <p:cNvPicPr>
            <a:picLocks noChangeAspect="1"/>
          </p:cNvPicPr>
          <p:nvPr/>
        </p:nvPicPr>
        <p:blipFill>
          <a:blip r:embed="rId3"/>
          <a:stretch>
            <a:fillRect/>
          </a:stretch>
        </p:blipFill>
        <p:spPr>
          <a:xfrm>
            <a:off x="571470" y="3449782"/>
            <a:ext cx="8191530" cy="1814513"/>
          </a:xfrm>
          <a:prstGeom prst="rect">
            <a:avLst/>
          </a:prstGeom>
        </p:spPr>
      </p:pic>
      <p:pic>
        <p:nvPicPr>
          <p:cNvPr id="11" name="Picture 10">
            <a:extLst>
              <a:ext uri="{FF2B5EF4-FFF2-40B4-BE49-F238E27FC236}">
                <a16:creationId xmlns:a16="http://schemas.microsoft.com/office/drawing/2014/main" id="{CA67E93F-9852-4045-A640-B6BE548CC30E}"/>
              </a:ext>
            </a:extLst>
          </p:cNvPr>
          <p:cNvPicPr>
            <a:picLocks noChangeAspect="1"/>
          </p:cNvPicPr>
          <p:nvPr/>
        </p:nvPicPr>
        <p:blipFill>
          <a:blip r:embed="rId4"/>
          <a:stretch>
            <a:fillRect/>
          </a:stretch>
        </p:blipFill>
        <p:spPr>
          <a:xfrm>
            <a:off x="3496194" y="1752600"/>
            <a:ext cx="1846811" cy="1328668"/>
          </a:xfrm>
          <a:prstGeom prst="rect">
            <a:avLst/>
          </a:prstGeom>
        </p:spPr>
      </p:pic>
    </p:spTree>
    <p:extLst>
      <p:ext uri="{BB962C8B-B14F-4D97-AF65-F5344CB8AC3E}">
        <p14:creationId xmlns:p14="http://schemas.microsoft.com/office/powerpoint/2010/main" val="4185435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3400" y="544513"/>
            <a:ext cx="7772400" cy="906462"/>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Course Project (cont’d)</a:t>
            </a:r>
          </a:p>
        </p:txBody>
      </p:sp>
      <p:sp>
        <p:nvSpPr>
          <p:cNvPr id="35843" name="Rectangle 3"/>
          <p:cNvSpPr>
            <a:spLocks noGrp="1" noChangeArrowheads="1"/>
          </p:cNvSpPr>
          <p:nvPr>
            <p:ph type="body" idx="1"/>
          </p:nvPr>
        </p:nvSpPr>
        <p:spPr>
          <a:xfrm>
            <a:off x="288130" y="1450975"/>
            <a:ext cx="8627270" cy="4862512"/>
          </a:xfrm>
        </p:spPr>
        <p:txBody>
          <a:bodyPr/>
          <a:lstStyle/>
          <a:p>
            <a:pPr marL="0" indent="0" algn="just">
              <a:buFont typeface="Wingdings" panose="05000000000000000000" pitchFamily="2" charset="2"/>
              <a:buChar char="q"/>
            </a:pPr>
            <a:r>
              <a:rPr lang="en-US" altLang="en-US" sz="2400" dirty="0">
                <a:latin typeface="Times New Roman" panose="02020603050405020304" pitchFamily="18" charset="0"/>
                <a:cs typeface="Times New Roman" panose="02020603050405020304" pitchFamily="18" charset="0"/>
              </a:rPr>
              <a:t>A team of at most </a:t>
            </a:r>
            <a:r>
              <a:rPr lang="en-US" altLang="en-US" sz="2400" b="1" dirty="0">
                <a:latin typeface="Times New Roman" panose="02020603050405020304" pitchFamily="18" charset="0"/>
                <a:cs typeface="Times New Roman" panose="02020603050405020304" pitchFamily="18" charset="0"/>
              </a:rPr>
              <a:t>two</a:t>
            </a:r>
            <a:r>
              <a:rPr lang="en-US" altLang="en-US" sz="2400" dirty="0">
                <a:latin typeface="Times New Roman" panose="02020603050405020304" pitchFamily="18" charset="0"/>
                <a:cs typeface="Times New Roman" panose="02020603050405020304" pitchFamily="18" charset="0"/>
              </a:rPr>
              <a:t> people</a:t>
            </a:r>
          </a:p>
          <a:p>
            <a:pPr marL="0" lvl="1" indent="0" algn="just">
              <a:buFont typeface="Wingdings" panose="05000000000000000000" pitchFamily="2" charset="2"/>
              <a:buChar char="q"/>
            </a:pPr>
            <a:r>
              <a:rPr lang="en-US" altLang="en-US" b="1" dirty="0">
                <a:latin typeface="Times New Roman" panose="02020603050405020304" pitchFamily="18" charset="0"/>
                <a:cs typeface="Times New Roman" panose="02020603050405020304" pitchFamily="18" charset="0"/>
              </a:rPr>
              <a:t>The project is specialized in some specified digital forensics areas</a:t>
            </a:r>
          </a:p>
          <a:p>
            <a:pPr marL="0" lvl="1" indent="0" algn="just">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Each team will present their studies on digital forensics and lead a short discussion on their studies in a conference-style presentation. Note that c</a:t>
            </a:r>
            <a:r>
              <a:rPr lang="en-US" altLang="en-US" b="1" dirty="0">
                <a:latin typeface="Times New Roman" panose="02020603050405020304" pitchFamily="18" charset="0"/>
                <a:cs typeface="Times New Roman" panose="02020603050405020304" pitchFamily="18" charset="0"/>
              </a:rPr>
              <a:t>lass demonstration &amp; presentation is MANDATORY</a:t>
            </a:r>
            <a:r>
              <a:rPr lang="en-US" altLang="en-US" dirty="0">
                <a:latin typeface="Times New Roman" panose="02020603050405020304" pitchFamily="18" charset="0"/>
                <a:cs typeface="Times New Roman" panose="02020603050405020304" pitchFamily="18" charset="0"/>
              </a:rPr>
              <a:t>. </a:t>
            </a:r>
            <a:endParaRPr lang="en-US" altLang="en-US" b="1" dirty="0">
              <a:latin typeface="Times New Roman" panose="02020603050405020304" pitchFamily="18" charset="0"/>
              <a:cs typeface="Times New Roman" panose="02020603050405020304" pitchFamily="18" charset="0"/>
            </a:endParaRPr>
          </a:p>
          <a:p>
            <a:pPr marL="0" lvl="1" indent="0" algn="just">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 </a:t>
            </a:r>
            <a:r>
              <a:rPr lang="en-US" altLang="en-US" u="sng" dirty="0">
                <a:latin typeface="Times New Roman" panose="02020603050405020304" pitchFamily="18" charset="0"/>
                <a:cs typeface="Times New Roman" panose="02020603050405020304" pitchFamily="18" charset="0"/>
              </a:rPr>
              <a:t>Only one report per group is required and everyone in the team is given the same score</a:t>
            </a:r>
            <a:r>
              <a:rPr lang="en-US" altLang="en-US" dirty="0">
                <a:latin typeface="Times New Roman" panose="02020603050405020304" pitchFamily="18" charset="0"/>
                <a:cs typeface="Times New Roman" panose="02020603050405020304" pitchFamily="18" charset="0"/>
              </a:rPr>
              <a:t>.</a:t>
            </a:r>
          </a:p>
          <a:p>
            <a:pPr marL="0" lvl="1" indent="0" algn="just">
              <a:buFont typeface="Wingdings" panose="05000000000000000000" pitchFamily="2" charset="2"/>
              <a:buChar char="q"/>
            </a:pPr>
            <a:r>
              <a:rPr lang="en-US" altLang="en-US" dirty="0">
                <a:latin typeface="Times New Roman" panose="02020603050405020304" pitchFamily="18" charset="0"/>
                <a:cs typeface="Times New Roman" panose="02020603050405020304" pitchFamily="18" charset="0"/>
              </a:rPr>
              <a:t>Report Due on </a:t>
            </a:r>
            <a:r>
              <a:rPr lang="en-US" altLang="en-US" b="1" dirty="0">
                <a:latin typeface="Times New Roman" panose="02020603050405020304" pitchFamily="18" charset="0"/>
                <a:cs typeface="Times New Roman" panose="02020603050405020304" pitchFamily="18" charset="0"/>
              </a:rPr>
              <a:t>the last day of classes for the term</a:t>
            </a:r>
            <a:r>
              <a:rPr lang="en-US" altLang="en-US" dirty="0">
                <a:latin typeface="Times New Roman" panose="02020603050405020304" pitchFamily="18" charset="0"/>
                <a:cs typeface="Times New Roman" panose="02020603050405020304" pitchFamily="18" charset="0"/>
              </a:rPr>
              <a:t>.</a:t>
            </a:r>
          </a:p>
        </p:txBody>
      </p:sp>
      <p:sp>
        <p:nvSpPr>
          <p:cNvPr id="35844" name="灯片编号占位符 2"/>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C7BAC953-79CF-4FB2-8202-83A701A8023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16</a:t>
            </a:fld>
            <a:endParaRPr lang="en-US" altLang="zh-CN" sz="1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34705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6908602-4D60-4AAD-9259-77684767C6C7}"/>
              </a:ext>
            </a:extLst>
          </p:cNvPr>
          <p:cNvSpPr>
            <a:spLocks noGrp="1" noChangeArrowheads="1"/>
          </p:cNvSpPr>
          <p:nvPr>
            <p:ph type="title"/>
          </p:nvPr>
        </p:nvSpPr>
        <p:spPr>
          <a:xfrm>
            <a:off x="533400" y="325438"/>
            <a:ext cx="7772400" cy="741362"/>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Course Project (cont’d)</a:t>
            </a:r>
          </a:p>
        </p:txBody>
      </p:sp>
      <p:sp>
        <p:nvSpPr>
          <p:cNvPr id="38915" name="Rectangle 3">
            <a:extLst>
              <a:ext uri="{FF2B5EF4-FFF2-40B4-BE49-F238E27FC236}">
                <a16:creationId xmlns:a16="http://schemas.microsoft.com/office/drawing/2014/main" id="{6651246F-2E09-4E38-87C9-E9F900028FD7}"/>
              </a:ext>
            </a:extLst>
          </p:cNvPr>
          <p:cNvSpPr>
            <a:spLocks noGrp="1" noChangeArrowheads="1"/>
          </p:cNvSpPr>
          <p:nvPr>
            <p:ph type="body" idx="1"/>
          </p:nvPr>
        </p:nvSpPr>
        <p:spPr>
          <a:xfrm>
            <a:off x="251618" y="1066800"/>
            <a:ext cx="8739981" cy="4876800"/>
          </a:xfrm>
        </p:spPr>
        <p:txBody>
          <a:bodyPr/>
          <a:lstStyle/>
          <a:p>
            <a:pPr marL="0" indent="0" algn="just">
              <a:buNone/>
            </a:pPr>
            <a:r>
              <a:rPr lang="en-US" dirty="0">
                <a:latin typeface="Times New Roman" panose="02020603050405020304" pitchFamily="18" charset="0"/>
                <a:cs typeface="Times New Roman" panose="02020603050405020304" pitchFamily="18" charset="0"/>
              </a:rPr>
              <a:t>Research project topics</a:t>
            </a:r>
            <a:r>
              <a:rPr lang="en-US" alt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Data Acquisition for Mobile Phones or IoT devices</a:t>
            </a:r>
          </a:p>
          <a:p>
            <a:r>
              <a:rPr lang="en-US" dirty="0">
                <a:latin typeface="Times New Roman" panose="02020603050405020304" pitchFamily="18" charset="0"/>
                <a:cs typeface="Times New Roman" panose="02020603050405020304" pitchFamily="18" charset="0"/>
              </a:rPr>
              <a:t>File System Forensic Analysis</a:t>
            </a:r>
          </a:p>
          <a:p>
            <a:r>
              <a:rPr lang="en-US" dirty="0">
                <a:latin typeface="Times New Roman" panose="02020603050405020304" pitchFamily="18" charset="0"/>
                <a:cs typeface="Times New Roman" panose="02020603050405020304" pitchFamily="18" charset="0"/>
              </a:rPr>
              <a:t>OS Forensics</a:t>
            </a:r>
          </a:p>
          <a:p>
            <a:r>
              <a:rPr lang="en-US" dirty="0">
                <a:latin typeface="Times New Roman" panose="02020603050405020304" pitchFamily="18" charset="0"/>
                <a:cs typeface="Times New Roman" panose="02020603050405020304" pitchFamily="18" charset="0"/>
              </a:rPr>
              <a:t>Fake Content Forensics (e.g., fake news detection, image forgery detection, Deepfake video and audio detection)</a:t>
            </a:r>
          </a:p>
          <a:p>
            <a:r>
              <a:rPr lang="en-US" dirty="0">
                <a:latin typeface="Times New Roman" panose="02020603050405020304" pitchFamily="18" charset="0"/>
                <a:cs typeface="Times New Roman" panose="02020603050405020304" pitchFamily="18" charset="0"/>
              </a:rPr>
              <a:t>Malware Forensics (e.g., Forensic Analysis of Ransomware, </a:t>
            </a:r>
            <a:r>
              <a:rPr lang="en-US"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Malware, </a:t>
            </a:r>
            <a:r>
              <a:rPr lang="en-US" dirty="0" err="1">
                <a:latin typeface="Times New Roman" panose="02020603050405020304" pitchFamily="18" charset="0"/>
                <a:cs typeface="Times New Roman" panose="02020603050405020304" pitchFamily="18" charset="0"/>
              </a:rPr>
              <a:t>Wasm</a:t>
            </a:r>
            <a:r>
              <a:rPr lang="en-US" dirty="0">
                <a:latin typeface="Times New Roman" panose="02020603050405020304" pitchFamily="18" charset="0"/>
                <a:cs typeface="Times New Roman" panose="02020603050405020304" pitchFamily="18" charset="0"/>
              </a:rPr>
              <a:t> Malware)</a:t>
            </a:r>
            <a:endParaRPr lang="en-US" altLang="en-US" sz="2000" dirty="0">
              <a:latin typeface="Times New Roman" panose="02020603050405020304" pitchFamily="18" charset="0"/>
              <a:cs typeface="Times New Roman" panose="02020603050405020304" pitchFamily="18" charset="0"/>
            </a:endParaRPr>
          </a:p>
        </p:txBody>
      </p:sp>
      <p:sp>
        <p:nvSpPr>
          <p:cNvPr id="38916" name="灯片编号占位符 2">
            <a:extLst>
              <a:ext uri="{FF2B5EF4-FFF2-40B4-BE49-F238E27FC236}">
                <a16:creationId xmlns:a16="http://schemas.microsoft.com/office/drawing/2014/main" id="{E1A1B941-CCDE-4FD7-B81C-66B319095AA3}"/>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1A3DA667-4E49-4214-AB58-2A68CA3A4C57}"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17</a:t>
            </a:fld>
            <a:endParaRPr lang="en-US" altLang="zh-CN" sz="1400">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35F038F-C947-48C8-BC9D-0D7247368052}"/>
              </a:ext>
            </a:extLst>
          </p:cNvPr>
          <p:cNvSpPr>
            <a:spLocks noGrp="1" noChangeArrowheads="1"/>
          </p:cNvSpPr>
          <p:nvPr>
            <p:ph type="title"/>
          </p:nvPr>
        </p:nvSpPr>
        <p:spPr>
          <a:xfrm>
            <a:off x="533400" y="20638"/>
            <a:ext cx="7772400" cy="741362"/>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Course Project (cont’d)</a:t>
            </a:r>
          </a:p>
        </p:txBody>
      </p:sp>
      <p:sp>
        <p:nvSpPr>
          <p:cNvPr id="36867" name="灯片编号占位符 2">
            <a:extLst>
              <a:ext uri="{FF2B5EF4-FFF2-40B4-BE49-F238E27FC236}">
                <a16:creationId xmlns:a16="http://schemas.microsoft.com/office/drawing/2014/main" id="{70BE81A0-C741-4ECA-AC42-AECBC6E94CE1}"/>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8802524F-D5D5-4073-9C4B-6C8ABEFB0E94}"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18</a:t>
            </a:fld>
            <a:endParaRPr lang="en-US" altLang="zh-CN" sz="1400">
              <a:latin typeface="Times New Roman" panose="02020603050405020304" pitchFamily="18" charset="0"/>
              <a:ea typeface="宋体" panose="02010600030101010101" pitchFamily="2" charset="-122"/>
            </a:endParaRPr>
          </a:p>
        </p:txBody>
      </p:sp>
      <p:pic>
        <p:nvPicPr>
          <p:cNvPr id="36868" name="Picture 2" descr="http://flamesnation.ca/uploads/Image/Milestones.jpg">
            <a:extLst>
              <a:ext uri="{FF2B5EF4-FFF2-40B4-BE49-F238E27FC236}">
                <a16:creationId xmlns:a16="http://schemas.microsoft.com/office/drawing/2014/main" id="{36B8C7B6-31A1-476B-B64A-F31220A6F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1181100"/>
            <a:ext cx="1666875"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2">
            <a:extLst>
              <a:ext uri="{FF2B5EF4-FFF2-40B4-BE49-F238E27FC236}">
                <a16:creationId xmlns:a16="http://schemas.microsoft.com/office/drawing/2014/main" id="{6538FB0A-B542-4EBA-8452-B7D3AF88172A}"/>
              </a:ext>
            </a:extLst>
          </p:cNvPr>
          <p:cNvSpPr txBox="1">
            <a:spLocks noChangeArrowheads="1"/>
          </p:cNvSpPr>
          <p:nvPr/>
        </p:nvSpPr>
        <p:spPr bwMode="auto">
          <a:xfrm>
            <a:off x="2174875" y="4156075"/>
            <a:ext cx="3749675" cy="49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CA" altLang="en-US" sz="2400" b="1" dirty="0">
                <a:solidFill>
                  <a:schemeClr val="accent2"/>
                </a:solidFill>
                <a:latin typeface="Times New Roman" panose="02020603050405020304" pitchFamily="18" charset="0"/>
                <a:cs typeface="Times New Roman" panose="02020603050405020304" pitchFamily="18" charset="0"/>
              </a:rPr>
              <a:t>Course Project Proposal</a:t>
            </a:r>
            <a:endParaRPr lang="en-US" altLang="en-US" sz="2400" b="1" dirty="0">
              <a:solidFill>
                <a:schemeClr val="accent2"/>
              </a:solidFill>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825AD32E-440D-4F62-BF56-680102A75792}"/>
              </a:ext>
            </a:extLst>
          </p:cNvPr>
          <p:cNvSpPr txBox="1">
            <a:spLocks noChangeArrowheads="1"/>
          </p:cNvSpPr>
          <p:nvPr/>
        </p:nvSpPr>
        <p:spPr bwMode="auto">
          <a:xfrm>
            <a:off x="2552843" y="4616004"/>
            <a:ext cx="3212379" cy="495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ctr">
              <a:defRPr/>
            </a:pPr>
            <a:r>
              <a:rPr lang="en-CA" altLang="en-US" sz="2400" b="1" dirty="0">
                <a:solidFill>
                  <a:srgbClr val="FF0000"/>
                </a:solidFill>
                <a:effectLst>
                  <a:outerShdw blurRad="38100" dist="38100" dir="2700000" algn="tl">
                    <a:srgbClr val="C0C0C0"/>
                  </a:outerShdw>
                </a:effectLst>
                <a:cs typeface="Times New Roman" pitchFamily="18" charset="0"/>
              </a:rPr>
              <a:t>Due on 8</a:t>
            </a:r>
            <a:r>
              <a:rPr lang="en-CA" altLang="en-US" sz="2400" b="1" baseline="30000" dirty="0">
                <a:solidFill>
                  <a:srgbClr val="FF0000"/>
                </a:solidFill>
                <a:effectLst>
                  <a:outerShdw blurRad="38100" dist="38100" dir="2700000" algn="tl">
                    <a:srgbClr val="C0C0C0"/>
                  </a:outerShdw>
                </a:effectLst>
                <a:cs typeface="Times New Roman" pitchFamily="18" charset="0"/>
              </a:rPr>
              <a:t>th</a:t>
            </a:r>
            <a:r>
              <a:rPr lang="en-CA" altLang="en-US" sz="2400" b="1" dirty="0">
                <a:solidFill>
                  <a:srgbClr val="FF0000"/>
                </a:solidFill>
                <a:effectLst>
                  <a:outerShdw blurRad="38100" dist="38100" dir="2700000" algn="tl">
                    <a:srgbClr val="C0C0C0"/>
                  </a:outerShdw>
                </a:effectLst>
                <a:cs typeface="Times New Roman" pitchFamily="18" charset="0"/>
              </a:rPr>
              <a:t> week </a:t>
            </a:r>
            <a:endParaRPr lang="en-US" altLang="en-US" sz="2400" b="1" dirty="0">
              <a:solidFill>
                <a:srgbClr val="FF0000"/>
              </a:solidFill>
              <a:effectLst>
                <a:outerShdw blurRad="38100" dist="38100" dir="2700000" algn="tl">
                  <a:srgbClr val="C0C0C0"/>
                </a:outerShdw>
              </a:effectLst>
              <a:cs typeface="Times New Roman" pitchFamily="18" charset="0"/>
            </a:endParaRPr>
          </a:p>
        </p:txBody>
      </p:sp>
      <p:sp>
        <p:nvSpPr>
          <p:cNvPr id="36871" name="Rectangle 2">
            <a:extLst>
              <a:ext uri="{FF2B5EF4-FFF2-40B4-BE49-F238E27FC236}">
                <a16:creationId xmlns:a16="http://schemas.microsoft.com/office/drawing/2014/main" id="{3B4515A3-F616-47AF-BB89-12AB7438A356}"/>
              </a:ext>
            </a:extLst>
          </p:cNvPr>
          <p:cNvSpPr txBox="1">
            <a:spLocks noChangeArrowheads="1"/>
          </p:cNvSpPr>
          <p:nvPr/>
        </p:nvSpPr>
        <p:spPr bwMode="auto">
          <a:xfrm>
            <a:off x="5638800" y="584201"/>
            <a:ext cx="3175000" cy="63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CA" altLang="en-US" sz="2400" b="1" dirty="0">
                <a:solidFill>
                  <a:schemeClr val="accent2"/>
                </a:solidFill>
                <a:latin typeface="Times New Roman" panose="02020603050405020304" pitchFamily="18" charset="0"/>
                <a:cs typeface="Times New Roman" panose="02020603050405020304" pitchFamily="18" charset="0"/>
              </a:rPr>
              <a:t>Course Project Final Report</a:t>
            </a:r>
            <a:endParaRPr lang="en-US" altLang="en-US" sz="2400" b="1" dirty="0">
              <a:solidFill>
                <a:schemeClr val="accent2"/>
              </a:solidFill>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FBB6F9FE-E9D6-4E1D-AC86-93E0D4BB7C33}"/>
              </a:ext>
            </a:extLst>
          </p:cNvPr>
          <p:cNvSpPr txBox="1">
            <a:spLocks noChangeArrowheads="1"/>
          </p:cNvSpPr>
          <p:nvPr/>
        </p:nvSpPr>
        <p:spPr bwMode="auto">
          <a:xfrm>
            <a:off x="4151312" y="1272884"/>
            <a:ext cx="4283219"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ctr">
              <a:defRPr/>
            </a:pPr>
            <a:r>
              <a:rPr lang="en-US" altLang="en-US" sz="2400" b="1" dirty="0">
                <a:solidFill>
                  <a:srgbClr val="FF0000"/>
                </a:solidFill>
                <a:effectLst>
                  <a:outerShdw blurRad="38100" dist="38100" dir="2700000" algn="tl">
                    <a:srgbClr val="C0C0C0"/>
                  </a:outerShdw>
                </a:effectLst>
                <a:cs typeface="Times New Roman" pitchFamily="18" charset="0"/>
              </a:rPr>
              <a:t>Due on the last day of classes for the term</a:t>
            </a:r>
          </a:p>
        </p:txBody>
      </p:sp>
      <p:sp>
        <p:nvSpPr>
          <p:cNvPr id="11" name="Rectangle 2">
            <a:extLst>
              <a:ext uri="{FF2B5EF4-FFF2-40B4-BE49-F238E27FC236}">
                <a16:creationId xmlns:a16="http://schemas.microsoft.com/office/drawing/2014/main" id="{4D35B6A4-A41F-437D-B5CF-D37168224AAA}"/>
              </a:ext>
            </a:extLst>
          </p:cNvPr>
          <p:cNvSpPr txBox="1">
            <a:spLocks noChangeArrowheads="1"/>
          </p:cNvSpPr>
          <p:nvPr/>
        </p:nvSpPr>
        <p:spPr bwMode="auto">
          <a:xfrm>
            <a:off x="3960813" y="2374176"/>
            <a:ext cx="4953001" cy="81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ctr">
              <a:defRPr/>
            </a:pPr>
            <a:r>
              <a:rPr lang="en-CA" altLang="en-US" sz="2400" b="1" dirty="0">
                <a:solidFill>
                  <a:srgbClr val="FF0000"/>
                </a:solidFill>
                <a:effectLst>
                  <a:outerShdw blurRad="38100" dist="38100" dir="2700000" algn="tl">
                    <a:srgbClr val="C0C0C0"/>
                  </a:outerShdw>
                </a:effectLst>
                <a:cs typeface="Times New Roman" pitchFamily="18" charset="0"/>
              </a:rPr>
              <a:t>Class demonstration &amp; presentation</a:t>
            </a:r>
          </a:p>
          <a:p>
            <a:pPr algn="ctr">
              <a:defRPr/>
            </a:pPr>
            <a:r>
              <a:rPr lang="en-CA" altLang="en-US" sz="2400" b="1" dirty="0">
                <a:solidFill>
                  <a:srgbClr val="FF0000"/>
                </a:solidFill>
                <a:effectLst>
                  <a:outerShdw blurRad="38100" dist="38100" dir="2700000" algn="tl">
                    <a:srgbClr val="C0C0C0"/>
                  </a:outerShdw>
                </a:effectLst>
                <a:cs typeface="Times New Roman" pitchFamily="18" charset="0"/>
              </a:rPr>
              <a:t>15</a:t>
            </a:r>
            <a:r>
              <a:rPr lang="en-CA" altLang="en-US" sz="2400" b="1" baseline="30000" dirty="0">
                <a:solidFill>
                  <a:srgbClr val="FF0000"/>
                </a:solidFill>
                <a:effectLst>
                  <a:outerShdw blurRad="38100" dist="38100" dir="2700000" algn="tl">
                    <a:srgbClr val="C0C0C0"/>
                  </a:outerShdw>
                </a:effectLst>
                <a:cs typeface="Times New Roman" pitchFamily="18" charset="0"/>
              </a:rPr>
              <a:t>th</a:t>
            </a:r>
            <a:r>
              <a:rPr lang="en-CA" altLang="en-US" sz="2400" b="1" dirty="0">
                <a:solidFill>
                  <a:srgbClr val="FF0000"/>
                </a:solidFill>
                <a:effectLst>
                  <a:outerShdw blurRad="38100" dist="38100" dir="2700000" algn="tl">
                    <a:srgbClr val="C0C0C0"/>
                  </a:outerShdw>
                </a:effectLst>
                <a:cs typeface="Times New Roman" pitchFamily="18" charset="0"/>
              </a:rPr>
              <a:t> , 16</a:t>
            </a:r>
            <a:r>
              <a:rPr lang="en-CA" altLang="en-US" sz="2400" b="1" baseline="30000" dirty="0">
                <a:solidFill>
                  <a:srgbClr val="FF0000"/>
                </a:solidFill>
                <a:effectLst>
                  <a:outerShdw blurRad="38100" dist="38100" dir="2700000" algn="tl">
                    <a:srgbClr val="C0C0C0"/>
                  </a:outerShdw>
                </a:effectLst>
                <a:cs typeface="Times New Roman" pitchFamily="18" charset="0"/>
              </a:rPr>
              <a:t>th</a:t>
            </a:r>
            <a:r>
              <a:rPr lang="en-CA" altLang="en-US" sz="2400" b="1" dirty="0">
                <a:solidFill>
                  <a:srgbClr val="FF0000"/>
                </a:solidFill>
                <a:effectLst>
                  <a:outerShdw blurRad="38100" dist="38100" dir="2700000" algn="tl">
                    <a:srgbClr val="C0C0C0"/>
                  </a:outerShdw>
                </a:effectLst>
                <a:cs typeface="Times New Roman" pitchFamily="18" charset="0"/>
              </a:rPr>
              <a:t> week</a:t>
            </a:r>
            <a:endParaRPr lang="en-US" altLang="en-US" sz="2400" b="1" dirty="0">
              <a:solidFill>
                <a:srgbClr val="FF0000"/>
              </a:solidFill>
              <a:effectLst>
                <a:outerShdw blurRad="38100" dist="38100" dir="2700000" algn="tl">
                  <a:srgbClr val="C0C0C0"/>
                </a:outerShdw>
              </a:effectLst>
              <a:cs typeface="Times New Roman" pitchFamily="18" charset="0"/>
            </a:endParaRPr>
          </a:p>
        </p:txBody>
      </p:sp>
      <p:sp>
        <p:nvSpPr>
          <p:cNvPr id="36874" name="Flowchart: Connector 11">
            <a:extLst>
              <a:ext uri="{FF2B5EF4-FFF2-40B4-BE49-F238E27FC236}">
                <a16:creationId xmlns:a16="http://schemas.microsoft.com/office/drawing/2014/main" id="{90B2D382-6876-40B4-83C8-F2DF79B888F5}"/>
              </a:ext>
            </a:extLst>
          </p:cNvPr>
          <p:cNvSpPr>
            <a:spLocks noChangeArrowheads="1"/>
          </p:cNvSpPr>
          <p:nvPr/>
        </p:nvSpPr>
        <p:spPr bwMode="auto">
          <a:xfrm>
            <a:off x="5943600" y="4343400"/>
            <a:ext cx="685800" cy="609600"/>
          </a:xfrm>
          <a:prstGeom prst="flowChartConnector">
            <a:avLst/>
          </a:prstGeom>
          <a:noFill/>
          <a:ln w="603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 typeface="ZapfDingbats" pitchFamily="82" charset="2"/>
              <a:buNone/>
            </a:pPr>
            <a:r>
              <a:rPr lang="en-CA" altLang="en-US" sz="2400"/>
              <a:t>1</a:t>
            </a:r>
          </a:p>
        </p:txBody>
      </p:sp>
      <p:sp>
        <p:nvSpPr>
          <p:cNvPr id="36875" name="Flowchart: Connector 12">
            <a:extLst>
              <a:ext uri="{FF2B5EF4-FFF2-40B4-BE49-F238E27FC236}">
                <a16:creationId xmlns:a16="http://schemas.microsoft.com/office/drawing/2014/main" id="{752DDC3D-5385-4D0A-857F-458845874750}"/>
              </a:ext>
            </a:extLst>
          </p:cNvPr>
          <p:cNvSpPr>
            <a:spLocks noChangeArrowheads="1"/>
          </p:cNvSpPr>
          <p:nvPr/>
        </p:nvSpPr>
        <p:spPr bwMode="auto">
          <a:xfrm>
            <a:off x="4648200" y="2819400"/>
            <a:ext cx="685800" cy="609600"/>
          </a:xfrm>
          <a:prstGeom prst="flowChartConnector">
            <a:avLst/>
          </a:prstGeom>
          <a:noFill/>
          <a:ln w="603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 typeface="ZapfDingbats" pitchFamily="82" charset="2"/>
              <a:buNone/>
            </a:pPr>
            <a:r>
              <a:rPr lang="en-CA" altLang="en-US" sz="2400" dirty="0"/>
              <a:t>2</a:t>
            </a:r>
          </a:p>
        </p:txBody>
      </p:sp>
      <p:sp>
        <p:nvSpPr>
          <p:cNvPr id="36876" name="Flowchart: Connector 13">
            <a:extLst>
              <a:ext uri="{FF2B5EF4-FFF2-40B4-BE49-F238E27FC236}">
                <a16:creationId xmlns:a16="http://schemas.microsoft.com/office/drawing/2014/main" id="{769F4DC5-FB96-4228-ADEA-C507F0313994}"/>
              </a:ext>
            </a:extLst>
          </p:cNvPr>
          <p:cNvSpPr>
            <a:spLocks noChangeArrowheads="1"/>
          </p:cNvSpPr>
          <p:nvPr/>
        </p:nvSpPr>
        <p:spPr bwMode="auto">
          <a:xfrm>
            <a:off x="8229600" y="914400"/>
            <a:ext cx="685800" cy="609600"/>
          </a:xfrm>
          <a:prstGeom prst="flowChartConnector">
            <a:avLst/>
          </a:prstGeom>
          <a:noFill/>
          <a:ln w="603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 typeface="ZapfDingbats" pitchFamily="82" charset="2"/>
              <a:buNone/>
            </a:pPr>
            <a:r>
              <a:rPr lang="en-CA" altLang="en-US" sz="2400"/>
              <a:t>3</a:t>
            </a:r>
          </a:p>
        </p:txBody>
      </p:sp>
      <p:cxnSp>
        <p:nvCxnSpPr>
          <p:cNvPr id="36877" name="Straight Connector 14">
            <a:extLst>
              <a:ext uri="{FF2B5EF4-FFF2-40B4-BE49-F238E27FC236}">
                <a16:creationId xmlns:a16="http://schemas.microsoft.com/office/drawing/2014/main" id="{D9CD1E56-6B78-4250-99D1-CF8CF04C3E7A}"/>
              </a:ext>
            </a:extLst>
          </p:cNvPr>
          <p:cNvCxnSpPr>
            <a:cxnSpLocks noChangeShapeType="1"/>
          </p:cNvCxnSpPr>
          <p:nvPr/>
        </p:nvCxnSpPr>
        <p:spPr bwMode="auto">
          <a:xfrm flipH="1">
            <a:off x="5334000" y="3529798"/>
            <a:ext cx="722312" cy="675840"/>
          </a:xfrm>
          <a:prstGeom prst="line">
            <a:avLst/>
          </a:prstGeom>
          <a:noFill/>
          <a:ln w="92075" algn="ctr">
            <a:solidFill>
              <a:schemeClr val="accent2"/>
            </a:solidFill>
            <a:round/>
            <a:headEnd type="triangle" w="med" len="med"/>
            <a:tailEnd/>
          </a:ln>
          <a:extLst>
            <a:ext uri="{909E8E84-426E-40DD-AFC4-6F175D3DCCD1}">
              <a14:hiddenFill xmlns:a14="http://schemas.microsoft.com/office/drawing/2010/main">
                <a:noFill/>
              </a14:hiddenFill>
            </a:ext>
          </a:extLst>
        </p:spPr>
      </p:cxnSp>
      <p:cxnSp>
        <p:nvCxnSpPr>
          <p:cNvPr id="36878" name="Straight Connector 17">
            <a:extLst>
              <a:ext uri="{FF2B5EF4-FFF2-40B4-BE49-F238E27FC236}">
                <a16:creationId xmlns:a16="http://schemas.microsoft.com/office/drawing/2014/main" id="{360C2B1B-667F-453B-B019-A88E537CFC5B}"/>
              </a:ext>
            </a:extLst>
          </p:cNvPr>
          <p:cNvCxnSpPr>
            <a:cxnSpLocks noChangeShapeType="1"/>
          </p:cNvCxnSpPr>
          <p:nvPr/>
        </p:nvCxnSpPr>
        <p:spPr bwMode="auto">
          <a:xfrm flipH="1">
            <a:off x="6729411" y="1815809"/>
            <a:ext cx="496889" cy="484187"/>
          </a:xfrm>
          <a:prstGeom prst="line">
            <a:avLst/>
          </a:prstGeom>
          <a:noFill/>
          <a:ln w="92075" algn="ctr">
            <a:solidFill>
              <a:schemeClr val="accent2"/>
            </a:solidFill>
            <a:round/>
            <a:headEnd type="triangle" w="med" len="med"/>
            <a:tailEnd/>
          </a:ln>
          <a:extLst>
            <a:ext uri="{909E8E84-426E-40DD-AFC4-6F175D3DCCD1}">
              <a14:hiddenFill xmlns:a14="http://schemas.microsoft.com/office/drawing/2010/main">
                <a:noFill/>
              </a14:hiddenFill>
            </a:ext>
          </a:extLst>
        </p:spPr>
      </p:cxnSp>
      <p:cxnSp>
        <p:nvCxnSpPr>
          <p:cNvPr id="17" name="Straight Connector 14">
            <a:extLst>
              <a:ext uri="{FF2B5EF4-FFF2-40B4-BE49-F238E27FC236}">
                <a16:creationId xmlns:a16="http://schemas.microsoft.com/office/drawing/2014/main" id="{A2333852-D5D6-4A39-95E0-11992F3E9AD7}"/>
              </a:ext>
            </a:extLst>
          </p:cNvPr>
          <p:cNvCxnSpPr>
            <a:cxnSpLocks noChangeShapeType="1"/>
          </p:cNvCxnSpPr>
          <p:nvPr/>
        </p:nvCxnSpPr>
        <p:spPr bwMode="auto">
          <a:xfrm flipH="1">
            <a:off x="3163888" y="5257800"/>
            <a:ext cx="722312" cy="675840"/>
          </a:xfrm>
          <a:prstGeom prst="line">
            <a:avLst/>
          </a:prstGeom>
          <a:noFill/>
          <a:ln w="92075" algn="ctr">
            <a:solidFill>
              <a:srgbClr val="C00000"/>
            </a:solidFill>
            <a:round/>
            <a:headEnd type="triangle" w="med" len="med"/>
            <a:tailEnd/>
          </a:ln>
          <a:extLst>
            <a:ext uri="{909E8E84-426E-40DD-AFC4-6F175D3DCCD1}">
              <a14:hiddenFill xmlns:a14="http://schemas.microsoft.com/office/drawing/2010/main">
                <a:noFill/>
              </a14:hiddenFill>
            </a:ext>
          </a:extLst>
        </p:spPr>
      </p:cxnSp>
      <p:sp>
        <p:nvSpPr>
          <p:cNvPr id="18" name="Rectangle 2">
            <a:extLst>
              <a:ext uri="{FF2B5EF4-FFF2-40B4-BE49-F238E27FC236}">
                <a16:creationId xmlns:a16="http://schemas.microsoft.com/office/drawing/2014/main" id="{6811D60D-DC5F-47D5-9B05-81E7AC5CA14B}"/>
              </a:ext>
            </a:extLst>
          </p:cNvPr>
          <p:cNvSpPr txBox="1">
            <a:spLocks noChangeArrowheads="1"/>
          </p:cNvSpPr>
          <p:nvPr/>
        </p:nvSpPr>
        <p:spPr bwMode="auto">
          <a:xfrm>
            <a:off x="838201" y="6019800"/>
            <a:ext cx="2514600" cy="67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CA" altLang="en-US" sz="2400" b="1" dirty="0">
                <a:latin typeface="Times New Roman" panose="02020603050405020304" pitchFamily="18" charset="0"/>
                <a:cs typeface="Times New Roman" panose="02020603050405020304" pitchFamily="18" charset="0"/>
              </a:rPr>
              <a:t>literature review &amp; team</a:t>
            </a:r>
          </a:p>
        </p:txBody>
      </p:sp>
      <p:pic>
        <p:nvPicPr>
          <p:cNvPr id="5" name="Picture 4">
            <a:extLst>
              <a:ext uri="{FF2B5EF4-FFF2-40B4-BE49-F238E27FC236}">
                <a16:creationId xmlns:a16="http://schemas.microsoft.com/office/drawing/2014/main" id="{BAC9F630-2E93-4F09-B379-98ACE36D26D2}"/>
              </a:ext>
            </a:extLst>
          </p:cNvPr>
          <p:cNvPicPr>
            <a:picLocks noChangeAspect="1"/>
          </p:cNvPicPr>
          <p:nvPr/>
        </p:nvPicPr>
        <p:blipFill>
          <a:blip r:embed="rId4"/>
          <a:stretch>
            <a:fillRect/>
          </a:stretch>
        </p:blipFill>
        <p:spPr>
          <a:xfrm>
            <a:off x="3429000" y="6019800"/>
            <a:ext cx="722312" cy="7425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73F7E2F-9A74-4042-A244-D75294C2AD91}"/>
              </a:ext>
            </a:extLst>
          </p:cNvPr>
          <p:cNvSpPr>
            <a:spLocks noGrp="1" noChangeArrowheads="1"/>
          </p:cNvSpPr>
          <p:nvPr>
            <p:ph type="title"/>
          </p:nvPr>
        </p:nvSpPr>
        <p:spPr>
          <a:xfrm>
            <a:off x="533400" y="430213"/>
            <a:ext cx="7772400" cy="741362"/>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Course Project (cont’d)</a:t>
            </a:r>
          </a:p>
        </p:txBody>
      </p:sp>
      <p:sp>
        <p:nvSpPr>
          <p:cNvPr id="25603" name="Rectangle 3">
            <a:extLst>
              <a:ext uri="{FF2B5EF4-FFF2-40B4-BE49-F238E27FC236}">
                <a16:creationId xmlns:a16="http://schemas.microsoft.com/office/drawing/2014/main" id="{FD80AD43-B7AF-40FE-A80C-3645FDBB9C62}"/>
              </a:ext>
            </a:extLst>
          </p:cNvPr>
          <p:cNvSpPr>
            <a:spLocks noGrp="1" noChangeArrowheads="1"/>
          </p:cNvSpPr>
          <p:nvPr>
            <p:ph type="body" idx="1"/>
          </p:nvPr>
        </p:nvSpPr>
        <p:spPr>
          <a:xfrm>
            <a:off x="1123950" y="1505609"/>
            <a:ext cx="6834187" cy="725487"/>
          </a:xfrm>
        </p:spPr>
        <p:txBody>
          <a:bodyPr/>
          <a:lstStyle/>
          <a:p>
            <a:pPr marL="0" indent="0" algn="ctr">
              <a:buFont typeface="ZapfDingbats" pitchFamily="82" charset="2"/>
              <a:buNone/>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Course Project Proposals</a:t>
            </a:r>
          </a:p>
        </p:txBody>
      </p:sp>
      <p:sp>
        <p:nvSpPr>
          <p:cNvPr id="37892" name="灯片编号占位符 2">
            <a:extLst>
              <a:ext uri="{FF2B5EF4-FFF2-40B4-BE49-F238E27FC236}">
                <a16:creationId xmlns:a16="http://schemas.microsoft.com/office/drawing/2014/main" id="{D5AEF4D8-073F-4277-A259-707DD05E56B8}"/>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5E157E0E-B056-421E-9384-169B9291CFC4}"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19</a:t>
            </a:fld>
            <a:endParaRPr lang="en-US" altLang="zh-CN" sz="1400">
              <a:latin typeface="Times New Roman" panose="02020603050405020304" pitchFamily="18" charset="0"/>
              <a:ea typeface="宋体" panose="02010600030101010101" pitchFamily="2" charset="-122"/>
            </a:endParaRPr>
          </a:p>
        </p:txBody>
      </p:sp>
      <p:sp>
        <p:nvSpPr>
          <p:cNvPr id="7" name="Rectangle 3">
            <a:extLst>
              <a:ext uri="{FF2B5EF4-FFF2-40B4-BE49-F238E27FC236}">
                <a16:creationId xmlns:a16="http://schemas.microsoft.com/office/drawing/2014/main" id="{3D233BE3-CA63-4EFD-9283-CA0B91E6B52E}"/>
              </a:ext>
            </a:extLst>
          </p:cNvPr>
          <p:cNvSpPr txBox="1">
            <a:spLocks noChangeArrowheads="1"/>
          </p:cNvSpPr>
          <p:nvPr/>
        </p:nvSpPr>
        <p:spPr bwMode="auto">
          <a:xfrm>
            <a:off x="309851" y="2241120"/>
            <a:ext cx="8524298" cy="25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a:buFont typeface="ZapfDingbats" pitchFamily="82" charset="2"/>
              <a:buNone/>
              <a:defRPr/>
            </a:pPr>
            <a:r>
              <a:rPr lang="en-US" altLang="en-US" kern="0" dirty="0">
                <a:latin typeface="Times New Roman" pitchFamily="18" charset="0"/>
                <a:cs typeface="Times New Roman" pitchFamily="18" charset="0"/>
              </a:rPr>
              <a:t>Goals/Objectives:</a:t>
            </a:r>
          </a:p>
          <a:p>
            <a:pPr marL="400050" lvl="1" indent="0" algn="just">
              <a:buFont typeface="Wingdings" pitchFamily="2" charset="2"/>
              <a:buChar char="v"/>
              <a:defRPr/>
            </a:pPr>
            <a:r>
              <a:rPr lang="en-US" altLang="en-US" kern="0" dirty="0">
                <a:latin typeface="Times New Roman" pitchFamily="18" charset="0"/>
                <a:cs typeface="Times New Roman" pitchFamily="18" charset="0"/>
              </a:rPr>
              <a:t>What are we going to do?</a:t>
            </a:r>
          </a:p>
          <a:p>
            <a:pPr marL="0" indent="0" algn="just">
              <a:buFont typeface="ZapfDingbats" pitchFamily="82" charset="2"/>
              <a:buNone/>
              <a:defRPr/>
            </a:pPr>
            <a:r>
              <a:rPr lang="en-US" altLang="en-US" kern="0" dirty="0">
                <a:latin typeface="Times New Roman" pitchFamily="18" charset="0"/>
                <a:cs typeface="Times New Roman" pitchFamily="18" charset="0"/>
              </a:rPr>
              <a:t>Approach and Methodology</a:t>
            </a:r>
          </a:p>
          <a:p>
            <a:pPr marL="0" indent="0" algn="just">
              <a:buFont typeface="ZapfDingbats" pitchFamily="82" charset="2"/>
              <a:buNone/>
              <a:defRPr/>
            </a:pPr>
            <a:r>
              <a:rPr lang="en-US" altLang="en-US" kern="0" dirty="0">
                <a:latin typeface="Times New Roman" pitchFamily="18" charset="0"/>
                <a:cs typeface="Times New Roman" pitchFamily="18" charset="0"/>
              </a:rPr>
              <a:t>Summary: </a:t>
            </a:r>
          </a:p>
          <a:p>
            <a:pPr marL="400050" lvl="1" indent="0" algn="just">
              <a:buFont typeface="Wingdings" pitchFamily="2" charset="2"/>
              <a:buChar char="v"/>
              <a:defRPr/>
            </a:pPr>
            <a:r>
              <a:rPr lang="en-CA" altLang="en-US" kern="0" dirty="0">
                <a:latin typeface="Times New Roman" pitchFamily="18" charset="0"/>
                <a:cs typeface="Times New Roman" pitchFamily="18" charset="0"/>
              </a:rPr>
              <a:t>What will we learn by doing this project?</a:t>
            </a:r>
            <a:endParaRPr lang="en-US" altLang="en-US" kern="0" dirty="0">
              <a:latin typeface="Times New Roman" pitchFamily="18" charset="0"/>
              <a:cs typeface="Times New Roman" pitchFamily="18" charset="0"/>
            </a:endParaRPr>
          </a:p>
        </p:txBody>
      </p:sp>
      <p:pic>
        <p:nvPicPr>
          <p:cNvPr id="183298" name="Picture 2">
            <a:extLst>
              <a:ext uri="{FF2B5EF4-FFF2-40B4-BE49-F238E27FC236}">
                <a16:creationId xmlns:a16="http://schemas.microsoft.com/office/drawing/2014/main" id="{D6F27F41-5A53-40BD-A392-AD95AB47C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050" y="4314462"/>
            <a:ext cx="1908175" cy="1401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3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C20A6E7-7DE0-4D93-BA11-C1840C829E70}" type="slidenum">
              <a:rPr lang="zh-CN" altLang="en-US" smtClean="0"/>
              <a:pPr>
                <a:defRPr/>
              </a:pPr>
              <a:t>2</a:t>
            </a:fld>
            <a:endParaRPr lang="en-US" altLang="zh-CN"/>
          </a:p>
        </p:txBody>
      </p:sp>
      <p:sp>
        <p:nvSpPr>
          <p:cNvPr id="6" name="Title 1"/>
          <p:cNvSpPr txBox="1">
            <a:spLocks/>
          </p:cNvSpPr>
          <p:nvPr/>
        </p:nvSpPr>
        <p:spPr bwMode="auto">
          <a:xfrm>
            <a:off x="457200" y="1600200"/>
            <a:ext cx="7772400" cy="6095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CA" sz="4000" b="1" kern="0" dirty="0">
                <a:solidFill>
                  <a:schemeClr val="accent2"/>
                </a:solidFill>
                <a:latin typeface="Times New Roman" pitchFamily="18" charset="0"/>
                <a:ea typeface="+mj-ea"/>
                <a:cs typeface="Times New Roman" pitchFamily="18" charset="0"/>
              </a:rPr>
              <a:t>Prior knowledge and skill</a:t>
            </a:r>
            <a:endParaRPr kumimoji="0" lang="en-CA" sz="4000" b="1" i="0" u="none" strike="noStrike" kern="0" cap="none" spc="0" normalizeH="0" baseline="0" noProof="0" dirty="0">
              <a:ln>
                <a:noFill/>
              </a:ln>
              <a:solidFill>
                <a:schemeClr val="accent2"/>
              </a:solidFill>
              <a:uLnTx/>
              <a:uFillTx/>
              <a:latin typeface="Times New Roman" pitchFamily="18" charset="0"/>
              <a:ea typeface="+mj-ea"/>
              <a:cs typeface="Times New Roman" pitchFamily="18" charset="0"/>
            </a:endParaRPr>
          </a:p>
        </p:txBody>
      </p:sp>
      <p:sp>
        <p:nvSpPr>
          <p:cNvPr id="7" name="Title 1"/>
          <p:cNvSpPr txBox="1">
            <a:spLocks/>
          </p:cNvSpPr>
          <p:nvPr/>
        </p:nvSpPr>
        <p:spPr bwMode="auto">
          <a:xfrm>
            <a:off x="685800" y="2286000"/>
            <a:ext cx="8153400" cy="213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just">
              <a:spcBef>
                <a:spcPct val="0"/>
              </a:spcBef>
              <a:buClrTx/>
              <a:buSzTx/>
            </a:pPr>
            <a:r>
              <a:rPr lang="en-US" sz="2800" kern="0" dirty="0">
                <a:solidFill>
                  <a:schemeClr val="accent2"/>
                </a:solidFill>
                <a:latin typeface="Times New Roman" pitchFamily="18" charset="0"/>
                <a:ea typeface="+mj-ea"/>
                <a:cs typeface="Times New Roman" pitchFamily="18" charset="0"/>
              </a:rPr>
              <a:t>Knowledge of </a:t>
            </a:r>
            <a:r>
              <a:rPr lang="en-US" sz="2800" b="1" kern="0" dirty="0">
                <a:solidFill>
                  <a:schemeClr val="accent2"/>
                </a:solidFill>
                <a:latin typeface="Times New Roman" pitchFamily="18" charset="0"/>
                <a:cs typeface="Times New Roman" pitchFamily="18" charset="0"/>
              </a:rPr>
              <a:t>operating system (OS)</a:t>
            </a:r>
            <a:r>
              <a:rPr lang="en-US" sz="2800" kern="0" dirty="0">
                <a:solidFill>
                  <a:schemeClr val="accent2"/>
                </a:solidFill>
                <a:latin typeface="Times New Roman" pitchFamily="18" charset="0"/>
                <a:cs typeface="Times New Roman" pitchFamily="18" charset="0"/>
              </a:rPr>
              <a:t>, </a:t>
            </a:r>
            <a:r>
              <a:rPr lang="en-US" sz="2800" b="1" kern="0" dirty="0">
                <a:solidFill>
                  <a:schemeClr val="accent2"/>
                </a:solidFill>
                <a:latin typeface="Times New Roman" pitchFamily="18" charset="0"/>
                <a:ea typeface="+mj-ea"/>
                <a:cs typeface="Times New Roman" pitchFamily="18" charset="0"/>
              </a:rPr>
              <a:t>data structures</a:t>
            </a:r>
            <a:r>
              <a:rPr lang="en-US" sz="2800" kern="0" dirty="0">
                <a:solidFill>
                  <a:schemeClr val="accent2"/>
                </a:solidFill>
                <a:latin typeface="Times New Roman" pitchFamily="18" charset="0"/>
                <a:ea typeface="+mj-ea"/>
                <a:cs typeface="Times New Roman" pitchFamily="18" charset="0"/>
              </a:rPr>
              <a:t> and </a:t>
            </a:r>
            <a:r>
              <a:rPr lang="en-US" sz="2800" b="1" kern="0" dirty="0">
                <a:solidFill>
                  <a:schemeClr val="accent2"/>
                </a:solidFill>
                <a:latin typeface="Times New Roman" pitchFamily="18" charset="0"/>
                <a:ea typeface="+mj-ea"/>
                <a:cs typeface="Times New Roman" pitchFamily="18" charset="0"/>
              </a:rPr>
              <a:t>computer algorithms</a:t>
            </a:r>
            <a:r>
              <a:rPr lang="en-US" sz="2800" kern="0" dirty="0">
                <a:solidFill>
                  <a:schemeClr val="accent2"/>
                </a:solidFill>
                <a:latin typeface="Times New Roman" pitchFamily="18" charset="0"/>
                <a:ea typeface="+mj-ea"/>
                <a:cs typeface="Times New Roman" pitchFamily="18" charset="0"/>
              </a:rPr>
              <a:t>,  </a:t>
            </a:r>
            <a:r>
              <a:rPr lang="en-US" sz="2800" b="1" kern="0" dirty="0">
                <a:solidFill>
                  <a:schemeClr val="accent2"/>
                </a:solidFill>
                <a:latin typeface="Times New Roman" pitchFamily="18" charset="0"/>
                <a:ea typeface="+mj-ea"/>
                <a:cs typeface="Times New Roman" pitchFamily="18" charset="0"/>
              </a:rPr>
              <a:t>computer network</a:t>
            </a:r>
            <a:r>
              <a:rPr lang="en-US" sz="2800" kern="0" dirty="0">
                <a:solidFill>
                  <a:schemeClr val="accent2"/>
                </a:solidFill>
                <a:latin typeface="Times New Roman" pitchFamily="18" charset="0"/>
                <a:ea typeface="+mj-ea"/>
                <a:cs typeface="Times New Roman" pitchFamily="18" charset="0"/>
              </a:rPr>
              <a:t>, </a:t>
            </a:r>
            <a:r>
              <a:rPr lang="en-US" sz="2800" b="1" kern="0" dirty="0">
                <a:solidFill>
                  <a:schemeClr val="accent2"/>
                </a:solidFill>
                <a:latin typeface="Times New Roman" pitchFamily="18" charset="0"/>
                <a:ea typeface="+mj-ea"/>
                <a:cs typeface="Times New Roman" pitchFamily="18" charset="0"/>
              </a:rPr>
              <a:t>cryptography and network security</a:t>
            </a:r>
            <a:r>
              <a:rPr lang="en-US" sz="2800" kern="0" dirty="0">
                <a:solidFill>
                  <a:schemeClr val="accent2"/>
                </a:solidFill>
                <a:latin typeface="Times New Roman" pitchFamily="18" charset="0"/>
                <a:ea typeface="+mj-ea"/>
                <a:cs typeface="Times New Roman" pitchFamily="18" charset="0"/>
              </a:rPr>
              <a:t>.</a:t>
            </a:r>
            <a:endParaRPr lang="en-US" kern="0" dirty="0">
              <a:solidFill>
                <a:schemeClr val="accent2"/>
              </a:solidFill>
              <a:latin typeface="Times New Roman" pitchFamily="18" charset="0"/>
              <a:ea typeface="+mj-ea"/>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969074-2333-4CF1-B9B5-BDF5B475626E}"/>
              </a:ext>
            </a:extLst>
          </p:cNvPr>
          <p:cNvSpPr>
            <a:spLocks noGrp="1"/>
          </p:cNvSpPr>
          <p:nvPr>
            <p:ph type="sldNum" sz="quarter" idx="12"/>
          </p:nvPr>
        </p:nvSpPr>
        <p:spPr/>
        <p:txBody>
          <a:bodyPr/>
          <a:lstStyle/>
          <a:p>
            <a:pPr>
              <a:defRPr/>
            </a:pPr>
            <a:fld id="{FDEF4AB8-EBD9-4FDD-BB48-A030665EC33D}" type="slidenum">
              <a:rPr lang="zh-CN" altLang="en-US" smtClean="0"/>
              <a:pPr>
                <a:defRPr/>
              </a:pPr>
              <a:t>20</a:t>
            </a:fld>
            <a:endParaRPr lang="en-US" altLang="zh-CN"/>
          </a:p>
        </p:txBody>
      </p:sp>
      <p:pic>
        <p:nvPicPr>
          <p:cNvPr id="6" name="Picture 5">
            <a:extLst>
              <a:ext uri="{FF2B5EF4-FFF2-40B4-BE49-F238E27FC236}">
                <a16:creationId xmlns:a16="http://schemas.microsoft.com/office/drawing/2014/main" id="{5F5F547E-EB24-4394-AE10-6126B52BFDE4}"/>
              </a:ext>
            </a:extLst>
          </p:cNvPr>
          <p:cNvPicPr>
            <a:picLocks noChangeAspect="1"/>
          </p:cNvPicPr>
          <p:nvPr/>
        </p:nvPicPr>
        <p:blipFill>
          <a:blip r:embed="rId3"/>
          <a:stretch>
            <a:fillRect/>
          </a:stretch>
        </p:blipFill>
        <p:spPr>
          <a:xfrm>
            <a:off x="4835236" y="-62282"/>
            <a:ext cx="3851564" cy="5803319"/>
          </a:xfrm>
          <a:prstGeom prst="rect">
            <a:avLst/>
          </a:prstGeom>
        </p:spPr>
      </p:pic>
      <p:pic>
        <p:nvPicPr>
          <p:cNvPr id="8" name="Picture 7">
            <a:extLst>
              <a:ext uri="{FF2B5EF4-FFF2-40B4-BE49-F238E27FC236}">
                <a16:creationId xmlns:a16="http://schemas.microsoft.com/office/drawing/2014/main" id="{0E371B06-7DBB-4D3D-A628-9BA8598A11DA}"/>
              </a:ext>
            </a:extLst>
          </p:cNvPr>
          <p:cNvPicPr>
            <a:picLocks noChangeAspect="1"/>
          </p:cNvPicPr>
          <p:nvPr/>
        </p:nvPicPr>
        <p:blipFill>
          <a:blip r:embed="rId4"/>
          <a:stretch>
            <a:fillRect/>
          </a:stretch>
        </p:blipFill>
        <p:spPr>
          <a:xfrm>
            <a:off x="304800" y="234478"/>
            <a:ext cx="4003965" cy="5336283"/>
          </a:xfrm>
          <a:prstGeom prst="rect">
            <a:avLst/>
          </a:prstGeom>
        </p:spPr>
      </p:pic>
      <p:pic>
        <p:nvPicPr>
          <p:cNvPr id="10" name="Picture 9">
            <a:extLst>
              <a:ext uri="{FF2B5EF4-FFF2-40B4-BE49-F238E27FC236}">
                <a16:creationId xmlns:a16="http://schemas.microsoft.com/office/drawing/2014/main" id="{9AD9E749-ADAA-4219-885A-B4B2C8F1557C}"/>
              </a:ext>
            </a:extLst>
          </p:cNvPr>
          <p:cNvPicPr>
            <a:picLocks noChangeAspect="1"/>
          </p:cNvPicPr>
          <p:nvPr/>
        </p:nvPicPr>
        <p:blipFill>
          <a:blip r:embed="rId5"/>
          <a:stretch>
            <a:fillRect/>
          </a:stretch>
        </p:blipFill>
        <p:spPr>
          <a:xfrm>
            <a:off x="4243999" y="68343"/>
            <a:ext cx="1113201" cy="658834"/>
          </a:xfrm>
          <a:prstGeom prst="rect">
            <a:avLst/>
          </a:prstGeom>
        </p:spPr>
      </p:pic>
      <p:sp>
        <p:nvSpPr>
          <p:cNvPr id="7" name="TextBox 6">
            <a:extLst>
              <a:ext uri="{FF2B5EF4-FFF2-40B4-BE49-F238E27FC236}">
                <a16:creationId xmlns:a16="http://schemas.microsoft.com/office/drawing/2014/main" id="{BE0AC145-D528-4D3E-952E-E33A83ED823C}"/>
              </a:ext>
            </a:extLst>
          </p:cNvPr>
          <p:cNvSpPr txBox="1"/>
          <p:nvPr/>
        </p:nvSpPr>
        <p:spPr>
          <a:xfrm>
            <a:off x="158267" y="5638800"/>
            <a:ext cx="8925477" cy="112646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[1] </a:t>
            </a:r>
            <a:r>
              <a:rPr lang="en-US" sz="1600" dirty="0" err="1">
                <a:latin typeface="Times New Roman" panose="02020603050405020304" pitchFamily="18" charset="0"/>
                <a:cs typeface="Times New Roman" panose="02020603050405020304" pitchFamily="18" charset="0"/>
              </a:rPr>
              <a:t>Laterna</a:t>
            </a:r>
            <a:r>
              <a:rPr lang="en-US" sz="1600" dirty="0">
                <a:latin typeface="Times New Roman" panose="02020603050405020304" pitchFamily="18" charset="0"/>
                <a:cs typeface="Times New Roman" panose="02020603050405020304" pitchFamily="18" charset="0"/>
              </a:rPr>
              <a:t> D, </a:t>
            </a:r>
            <a:r>
              <a:rPr lang="en-US" sz="1600" dirty="0" err="1">
                <a:latin typeface="Times New Roman" panose="02020603050405020304" pitchFamily="18" charset="0"/>
                <a:cs typeface="Times New Roman" panose="02020603050405020304" pitchFamily="18" charset="0"/>
              </a:rPr>
              <a:t>Barili</a:t>
            </a:r>
            <a:r>
              <a:rPr lang="en-US" sz="1600" dirty="0">
                <a:latin typeface="Times New Roman" panose="02020603050405020304" pitchFamily="18" charset="0"/>
                <a:cs typeface="Times New Roman" panose="02020603050405020304" pitchFamily="18" charset="0"/>
              </a:rPr>
              <a:t> A. Forensic analysis of deduplicated file systems. DFRWS 2017 Europe. https://doi.org/10.1016/j.diin.2017.01.008</a:t>
            </a:r>
          </a:p>
          <a:p>
            <a:r>
              <a:rPr lang="en-US" sz="1600" dirty="0">
                <a:latin typeface="Times New Roman" panose="02020603050405020304" pitchFamily="18" charset="0"/>
                <a:cs typeface="Times New Roman" panose="02020603050405020304" pitchFamily="18" charset="0"/>
              </a:rPr>
              <a:t>[2] I. </a:t>
            </a:r>
            <a:r>
              <a:rPr lang="en-US" sz="1600" dirty="0" err="1">
                <a:latin typeface="Times New Roman" panose="02020603050405020304" pitchFamily="18" charset="0"/>
                <a:cs typeface="Times New Roman" panose="02020603050405020304" pitchFamily="18" charset="0"/>
              </a:rPr>
              <a:t>Savić</a:t>
            </a:r>
            <a:r>
              <a:rPr lang="en-US" sz="1600" dirty="0">
                <a:latin typeface="Times New Roman" panose="02020603050405020304" pitchFamily="18" charset="0"/>
                <a:cs typeface="Times New Roman" panose="02020603050405020304" pitchFamily="18" charset="0"/>
              </a:rPr>
              <a:t> and X. Lin: The Analysis and Implication of Data Deduplication in Digital Forensics. In: 2021 International Symposium on Cyberspace Safety and Security (CSS 2021).</a:t>
            </a:r>
          </a:p>
        </p:txBody>
      </p:sp>
    </p:spTree>
    <p:extLst>
      <p:ext uri="{BB962C8B-B14F-4D97-AF65-F5344CB8AC3E}">
        <p14:creationId xmlns:p14="http://schemas.microsoft.com/office/powerpoint/2010/main" val="3851568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2"/>
          <p:cNvSpPr>
            <a:spLocks noGrp="1"/>
          </p:cNvSpPr>
          <p:nvPr>
            <p:ph type="sldNum" sz="quarter" idx="12"/>
          </p:nvPr>
        </p:nvSpPr>
        <p:spPr>
          <a:xfrm>
            <a:off x="6019800" y="63246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FB025DAB-F7AA-4A75-8D78-9E6120EA4DF1}" type="slidenum">
              <a:rPr lang="en-US" altLang="en-US" sz="1400">
                <a:latin typeface="Times New Roman" panose="02020603050405020304" pitchFamily="18" charset="0"/>
              </a:rPr>
              <a:pPr>
                <a:spcBef>
                  <a:spcPct val="0"/>
                </a:spcBef>
                <a:buClrTx/>
                <a:buSzTx/>
                <a:buFontTx/>
                <a:buNone/>
              </a:pPr>
              <a:t>21</a:t>
            </a:fld>
            <a:endParaRPr lang="en-US" altLang="en-US" sz="1400">
              <a:latin typeface="Times New Roman" panose="02020603050405020304" pitchFamily="18" charset="0"/>
            </a:endParaRPr>
          </a:p>
        </p:txBody>
      </p:sp>
      <p:sp>
        <p:nvSpPr>
          <p:cNvPr id="4" name="Title 3"/>
          <p:cNvSpPr txBox="1">
            <a:spLocks/>
          </p:cNvSpPr>
          <p:nvPr/>
        </p:nvSpPr>
        <p:spPr>
          <a:xfrm>
            <a:off x="381000" y="1219200"/>
            <a:ext cx="8077200" cy="4267200"/>
          </a:xfrm>
          <a:prstGeom prst="rect">
            <a:avLst/>
          </a:prstGeom>
        </p:spPr>
        <p:txBody>
          <a:bodyPr/>
          <a:lstStyle/>
          <a:p>
            <a:pPr marL="342900" indent="-342900" algn="just" eaLnBrk="1" hangingPunct="1">
              <a:spcBef>
                <a:spcPts val="0"/>
              </a:spcBef>
              <a:buFont typeface="Wingdings" panose="05000000000000000000" pitchFamily="2" charset="2"/>
              <a:buChar char="q"/>
              <a:defRPr/>
            </a:pPr>
            <a:r>
              <a:rPr lang="en-US" sz="2800" kern="0" dirty="0">
                <a:latin typeface="Times New Roman" pitchFamily="18" charset="0"/>
                <a:ea typeface="+mj-ea"/>
                <a:cs typeface="Times New Roman" pitchFamily="18" charset="0"/>
              </a:rPr>
              <a:t>How Data deduplication works. </a:t>
            </a:r>
          </a:p>
          <a:p>
            <a:pPr marL="457200" indent="-457200" algn="just" eaLnBrk="1" hangingPunct="1">
              <a:spcBef>
                <a:spcPts val="0"/>
              </a:spcBef>
              <a:buFont typeface="Arial" panose="020B0604020202020204" pitchFamily="34" charset="0"/>
              <a:buChar char="•"/>
              <a:defRPr/>
            </a:pPr>
            <a:r>
              <a:rPr lang="en-US" sz="2800" kern="0" dirty="0">
                <a:latin typeface="Times New Roman" pitchFamily="18" charset="0"/>
                <a:ea typeface="+mj-ea"/>
                <a:cs typeface="Times New Roman" pitchFamily="18" charset="0"/>
              </a:rPr>
              <a:t>a process that eliminates excessive copies of data and significantly decreases storage capacity requirements. </a:t>
            </a:r>
          </a:p>
          <a:p>
            <a:pPr marL="342900" indent="-342900" algn="just" eaLnBrk="1" hangingPunct="1">
              <a:spcBef>
                <a:spcPts val="0"/>
              </a:spcBef>
              <a:buFont typeface="Wingdings" panose="05000000000000000000" pitchFamily="2" charset="2"/>
              <a:buChar char="q"/>
              <a:defRPr/>
            </a:pPr>
            <a:r>
              <a:rPr lang="en-US" sz="2800" kern="0" dirty="0">
                <a:latin typeface="Times New Roman" pitchFamily="18" charset="0"/>
                <a:ea typeface="+mj-ea"/>
                <a:cs typeface="Times New Roman" pitchFamily="18" charset="0"/>
              </a:rPr>
              <a:t>It can be divided into 2 categories: Deduplication can be run as an inline process as the data is being written into the storage system (aka </a:t>
            </a:r>
            <a:r>
              <a:rPr lang="en-US" sz="2800" b="1" kern="0" dirty="0">
                <a:latin typeface="Times New Roman" pitchFamily="18" charset="0"/>
                <a:ea typeface="+mj-ea"/>
                <a:cs typeface="Times New Roman" pitchFamily="18" charset="0"/>
              </a:rPr>
              <a:t>Inline deduplication</a:t>
            </a:r>
            <a:r>
              <a:rPr lang="en-US" sz="2800" kern="0" dirty="0">
                <a:latin typeface="Times New Roman" pitchFamily="18" charset="0"/>
                <a:ea typeface="+mj-ea"/>
                <a:cs typeface="Times New Roman" pitchFamily="18" charset="0"/>
              </a:rPr>
              <a:t>) and/or as a background process to eliminate duplicates after the data is written to disk (aka </a:t>
            </a:r>
            <a:r>
              <a:rPr lang="en-US" sz="2800" b="1" kern="0" dirty="0">
                <a:latin typeface="Times New Roman" pitchFamily="18" charset="0"/>
                <a:ea typeface="+mj-ea"/>
                <a:cs typeface="Times New Roman" pitchFamily="18" charset="0"/>
              </a:rPr>
              <a:t>post-processing deduplication</a:t>
            </a:r>
            <a:r>
              <a:rPr lang="en-US" sz="2800" kern="0" dirty="0">
                <a:latin typeface="Times New Roman" pitchFamily="18" charset="0"/>
                <a:ea typeface="+mj-ea"/>
                <a:cs typeface="Times New Roman" pitchFamily="18" charset="0"/>
              </a:rPr>
              <a:t>).</a:t>
            </a:r>
            <a:endParaRPr lang="en-US" kern="0" dirty="0">
              <a:latin typeface="Times New Roman" pitchFamily="18" charset="0"/>
              <a:ea typeface="+mj-ea"/>
              <a:cs typeface="Times New Roman" pitchFamily="18" charset="0"/>
            </a:endParaRPr>
          </a:p>
        </p:txBody>
      </p:sp>
      <p:sp>
        <p:nvSpPr>
          <p:cNvPr id="7" name="Title 3"/>
          <p:cNvSpPr txBox="1">
            <a:spLocks/>
          </p:cNvSpPr>
          <p:nvPr/>
        </p:nvSpPr>
        <p:spPr>
          <a:xfrm>
            <a:off x="685800" y="457200"/>
            <a:ext cx="7772400" cy="762000"/>
          </a:xfrm>
          <a:prstGeom prst="rect">
            <a:avLst/>
          </a:prstGeom>
        </p:spPr>
        <p:txBody>
          <a:bodyPr/>
          <a:lstStyle/>
          <a:p>
            <a:pPr algn="ctr" eaLnBrk="1" hangingPunct="1">
              <a:defRPr/>
            </a:pPr>
            <a:r>
              <a:rPr lang="en-US" sz="32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Deduplicated File System Forensic Analysis</a:t>
            </a:r>
            <a:endParaRPr lang="en-CA" sz="32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endParaRPr>
          </a:p>
        </p:txBody>
      </p:sp>
      <p:pic>
        <p:nvPicPr>
          <p:cNvPr id="3" name="Picture 2">
            <a:extLst>
              <a:ext uri="{FF2B5EF4-FFF2-40B4-BE49-F238E27FC236}">
                <a16:creationId xmlns:a16="http://schemas.microsoft.com/office/drawing/2014/main" id="{92AC52D7-0B42-479A-8199-174931D393F0}"/>
              </a:ext>
            </a:extLst>
          </p:cNvPr>
          <p:cNvPicPr>
            <a:picLocks noChangeAspect="1"/>
          </p:cNvPicPr>
          <p:nvPr/>
        </p:nvPicPr>
        <p:blipFill>
          <a:blip r:embed="rId3"/>
          <a:stretch>
            <a:fillRect/>
          </a:stretch>
        </p:blipFill>
        <p:spPr>
          <a:xfrm>
            <a:off x="6691769" y="5264474"/>
            <a:ext cx="1738247" cy="963937"/>
          </a:xfrm>
          <a:prstGeom prst="rect">
            <a:avLst/>
          </a:prstGeom>
        </p:spPr>
      </p:pic>
      <p:pic>
        <p:nvPicPr>
          <p:cNvPr id="6" name="Picture 5">
            <a:extLst>
              <a:ext uri="{FF2B5EF4-FFF2-40B4-BE49-F238E27FC236}">
                <a16:creationId xmlns:a16="http://schemas.microsoft.com/office/drawing/2014/main" id="{5667CDE7-47E9-4374-AA72-CF26144C3DC9}"/>
              </a:ext>
            </a:extLst>
          </p:cNvPr>
          <p:cNvPicPr>
            <a:picLocks noChangeAspect="1"/>
          </p:cNvPicPr>
          <p:nvPr/>
        </p:nvPicPr>
        <p:blipFill>
          <a:blip r:embed="rId4"/>
          <a:stretch>
            <a:fillRect/>
          </a:stretch>
        </p:blipFill>
        <p:spPr>
          <a:xfrm>
            <a:off x="7924532" y="5923611"/>
            <a:ext cx="486695" cy="477189"/>
          </a:xfrm>
          <a:prstGeom prst="rect">
            <a:avLst/>
          </a:prstGeom>
        </p:spPr>
      </p:pic>
    </p:spTree>
    <p:extLst>
      <p:ext uri="{BB962C8B-B14F-4D97-AF65-F5344CB8AC3E}">
        <p14:creationId xmlns:p14="http://schemas.microsoft.com/office/powerpoint/2010/main" val="1544169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2"/>
          <p:cNvSpPr>
            <a:spLocks noGrp="1"/>
          </p:cNvSpPr>
          <p:nvPr>
            <p:ph type="sldNum" sz="quarter" idx="12"/>
          </p:nvPr>
        </p:nvSpPr>
        <p:spPr>
          <a:xfrm>
            <a:off x="6019800" y="63246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FB025DAB-F7AA-4A75-8D78-9E6120EA4DF1}" type="slidenum">
              <a:rPr lang="en-US" altLang="en-US" sz="1400">
                <a:latin typeface="Times New Roman" panose="02020603050405020304" pitchFamily="18" charset="0"/>
              </a:rPr>
              <a:pPr>
                <a:spcBef>
                  <a:spcPct val="0"/>
                </a:spcBef>
                <a:buClrTx/>
                <a:buSzTx/>
                <a:buFontTx/>
                <a:buNone/>
              </a:pPr>
              <a:t>22</a:t>
            </a:fld>
            <a:endParaRPr lang="en-US" altLang="en-US" sz="1400">
              <a:latin typeface="Times New Roman" panose="02020603050405020304" pitchFamily="18" charset="0"/>
            </a:endParaRPr>
          </a:p>
        </p:txBody>
      </p:sp>
      <p:sp>
        <p:nvSpPr>
          <p:cNvPr id="7" name="Title 3"/>
          <p:cNvSpPr txBox="1">
            <a:spLocks/>
          </p:cNvSpPr>
          <p:nvPr/>
        </p:nvSpPr>
        <p:spPr>
          <a:xfrm>
            <a:off x="152400" y="385762"/>
            <a:ext cx="8763000" cy="457200"/>
          </a:xfrm>
          <a:prstGeom prst="rect">
            <a:avLst/>
          </a:prstGeom>
        </p:spPr>
        <p:txBody>
          <a:bodyPr/>
          <a:lstStyle/>
          <a:p>
            <a:pPr algn="ctr" eaLnBrk="1" hangingPunct="1">
              <a:defRPr/>
            </a:pPr>
            <a:r>
              <a:rPr lang="en-US" sz="2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Deduplicated File System Forensic Analysis</a:t>
            </a:r>
            <a:r>
              <a:rPr lang="en-CA" sz="2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 (cont’d)</a:t>
            </a:r>
          </a:p>
        </p:txBody>
      </p:sp>
      <p:pic>
        <p:nvPicPr>
          <p:cNvPr id="3" name="Picture 2">
            <a:extLst>
              <a:ext uri="{FF2B5EF4-FFF2-40B4-BE49-F238E27FC236}">
                <a16:creationId xmlns:a16="http://schemas.microsoft.com/office/drawing/2014/main" id="{EAC715B3-5D6F-4C69-A032-4D93BC5C3D40}"/>
              </a:ext>
            </a:extLst>
          </p:cNvPr>
          <p:cNvPicPr>
            <a:picLocks noChangeAspect="1"/>
          </p:cNvPicPr>
          <p:nvPr/>
        </p:nvPicPr>
        <p:blipFill>
          <a:blip r:embed="rId3"/>
          <a:stretch>
            <a:fillRect/>
          </a:stretch>
        </p:blipFill>
        <p:spPr>
          <a:xfrm>
            <a:off x="1394329" y="1488414"/>
            <a:ext cx="7320445" cy="4412323"/>
          </a:xfrm>
          <a:prstGeom prst="rect">
            <a:avLst/>
          </a:prstGeom>
        </p:spPr>
      </p:pic>
      <p:pic>
        <p:nvPicPr>
          <p:cNvPr id="6" name="Picture 5">
            <a:extLst>
              <a:ext uri="{FF2B5EF4-FFF2-40B4-BE49-F238E27FC236}">
                <a16:creationId xmlns:a16="http://schemas.microsoft.com/office/drawing/2014/main" id="{864A6D60-B4E1-40B9-8286-5B93437ABB4A}"/>
              </a:ext>
            </a:extLst>
          </p:cNvPr>
          <p:cNvPicPr>
            <a:picLocks noChangeAspect="1"/>
          </p:cNvPicPr>
          <p:nvPr/>
        </p:nvPicPr>
        <p:blipFill>
          <a:blip r:embed="rId4"/>
          <a:stretch>
            <a:fillRect/>
          </a:stretch>
        </p:blipFill>
        <p:spPr>
          <a:xfrm>
            <a:off x="335220" y="1488414"/>
            <a:ext cx="1074677" cy="1286089"/>
          </a:xfrm>
          <a:prstGeom prst="rect">
            <a:avLst/>
          </a:prstGeom>
        </p:spPr>
      </p:pic>
      <p:pic>
        <p:nvPicPr>
          <p:cNvPr id="9" name="Picture 8">
            <a:extLst>
              <a:ext uri="{FF2B5EF4-FFF2-40B4-BE49-F238E27FC236}">
                <a16:creationId xmlns:a16="http://schemas.microsoft.com/office/drawing/2014/main" id="{914FCF79-31B4-4189-BB9B-7D336A59C830}"/>
              </a:ext>
            </a:extLst>
          </p:cNvPr>
          <p:cNvPicPr>
            <a:picLocks noChangeAspect="1"/>
          </p:cNvPicPr>
          <p:nvPr/>
        </p:nvPicPr>
        <p:blipFill>
          <a:blip r:embed="rId5"/>
          <a:stretch>
            <a:fillRect/>
          </a:stretch>
        </p:blipFill>
        <p:spPr>
          <a:xfrm>
            <a:off x="35169" y="1174089"/>
            <a:ext cx="1381125" cy="314325"/>
          </a:xfrm>
          <a:prstGeom prst="rect">
            <a:avLst/>
          </a:prstGeom>
        </p:spPr>
      </p:pic>
      <p:sp>
        <p:nvSpPr>
          <p:cNvPr id="11" name="Title 1">
            <a:extLst>
              <a:ext uri="{FF2B5EF4-FFF2-40B4-BE49-F238E27FC236}">
                <a16:creationId xmlns:a16="http://schemas.microsoft.com/office/drawing/2014/main" id="{DF632745-F90C-4B38-90A7-142CDDF777A1}"/>
              </a:ext>
            </a:extLst>
          </p:cNvPr>
          <p:cNvSpPr txBox="1">
            <a:spLocks/>
          </p:cNvSpPr>
          <p:nvPr/>
        </p:nvSpPr>
        <p:spPr bwMode="auto">
          <a:xfrm>
            <a:off x="1295400" y="1138238"/>
            <a:ext cx="82223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a:buNone/>
              <a:defRPr/>
            </a:pPr>
            <a:r>
              <a:rPr lang="en-US" sz="1800" b="1" dirty="0">
                <a:latin typeface="Times New Roman" pitchFamily="18" charset="0"/>
                <a:cs typeface="Times New Roman" pitchFamily="18" charset="0"/>
              </a:rPr>
              <a:t>(TSK)</a:t>
            </a:r>
            <a:endParaRPr lang="en-CA" sz="1800" b="1" dirty="0">
              <a:latin typeface="Times New Roman" pitchFamily="18" charset="0"/>
              <a:cs typeface="Times New Roman" pitchFamily="18" charset="0"/>
            </a:endParaRPr>
          </a:p>
        </p:txBody>
      </p:sp>
      <p:cxnSp>
        <p:nvCxnSpPr>
          <p:cNvPr id="14" name="Straight Connector 6">
            <a:extLst>
              <a:ext uri="{FF2B5EF4-FFF2-40B4-BE49-F238E27FC236}">
                <a16:creationId xmlns:a16="http://schemas.microsoft.com/office/drawing/2014/main" id="{A22C8E98-38B6-43FE-A27D-FCA7B1BE2DC1}"/>
              </a:ext>
            </a:extLst>
          </p:cNvPr>
          <p:cNvCxnSpPr>
            <a:cxnSpLocks noChangeShapeType="1"/>
          </p:cNvCxnSpPr>
          <p:nvPr/>
        </p:nvCxnSpPr>
        <p:spPr bwMode="auto">
          <a:xfrm>
            <a:off x="6400800" y="2743200"/>
            <a:ext cx="820697" cy="0"/>
          </a:xfrm>
          <a:prstGeom prst="line">
            <a:avLst/>
          </a:prstGeom>
          <a:noFill/>
          <a:ln w="47625" algn="ctr">
            <a:solidFill>
              <a:srgbClr val="FF0000"/>
            </a:solidFill>
            <a:round/>
            <a:headEnd type="none" w="med" len="med"/>
            <a:tailEnd type="none" w="med" len="med"/>
          </a:ln>
          <a:extLst>
            <a:ext uri="{909E8E84-426E-40DD-AFC4-6F175D3DCCD1}">
              <a14:hiddenFill xmlns:a14="http://schemas.microsoft.com/office/drawing/2010/main">
                <a:noFill/>
              </a14:hiddenFill>
            </a:ext>
          </a:extLst>
        </p:spPr>
      </p:cxnSp>
      <p:cxnSp>
        <p:nvCxnSpPr>
          <p:cNvPr id="15" name="Straight Connector 6">
            <a:extLst>
              <a:ext uri="{FF2B5EF4-FFF2-40B4-BE49-F238E27FC236}">
                <a16:creationId xmlns:a16="http://schemas.microsoft.com/office/drawing/2014/main" id="{033E4FE6-D80D-46DC-8CF7-CEB3795C85B0}"/>
              </a:ext>
            </a:extLst>
          </p:cNvPr>
          <p:cNvCxnSpPr>
            <a:cxnSpLocks noChangeShapeType="1"/>
          </p:cNvCxnSpPr>
          <p:nvPr/>
        </p:nvCxnSpPr>
        <p:spPr bwMode="auto">
          <a:xfrm>
            <a:off x="6418303" y="2971800"/>
            <a:ext cx="820697" cy="0"/>
          </a:xfrm>
          <a:prstGeom prst="line">
            <a:avLst/>
          </a:prstGeom>
          <a:noFill/>
          <a:ln w="47625" algn="ctr">
            <a:solidFill>
              <a:srgbClr val="FF0000"/>
            </a:solidFill>
            <a:round/>
            <a:headEnd type="none" w="med" len="med"/>
            <a:tailEnd type="none" w="med" len="med"/>
          </a:ln>
          <a:extLst>
            <a:ext uri="{909E8E84-426E-40DD-AFC4-6F175D3DCCD1}">
              <a14:hiddenFill xmlns:a14="http://schemas.microsoft.com/office/drawing/2010/main">
                <a:noFill/>
              </a14:hiddenFill>
            </a:ext>
          </a:extLst>
        </p:spPr>
      </p:cxnSp>
      <p:cxnSp>
        <p:nvCxnSpPr>
          <p:cNvPr id="16" name="Straight Connector 6">
            <a:extLst>
              <a:ext uri="{FF2B5EF4-FFF2-40B4-BE49-F238E27FC236}">
                <a16:creationId xmlns:a16="http://schemas.microsoft.com/office/drawing/2014/main" id="{8A65C223-85D3-4870-90A3-EC6FEF9BA73B}"/>
              </a:ext>
            </a:extLst>
          </p:cNvPr>
          <p:cNvCxnSpPr>
            <a:cxnSpLocks noChangeShapeType="1"/>
          </p:cNvCxnSpPr>
          <p:nvPr/>
        </p:nvCxnSpPr>
        <p:spPr bwMode="auto">
          <a:xfrm>
            <a:off x="6400800" y="3681046"/>
            <a:ext cx="820697" cy="0"/>
          </a:xfrm>
          <a:prstGeom prst="line">
            <a:avLst/>
          </a:prstGeom>
          <a:noFill/>
          <a:ln w="47625" algn="ctr">
            <a:solidFill>
              <a:srgbClr val="FF0000"/>
            </a:solidFill>
            <a:round/>
            <a:headEnd type="none" w="med" len="med"/>
            <a:tailEnd type="none" w="med" len="med"/>
          </a:ln>
          <a:extLst>
            <a:ext uri="{909E8E84-426E-40DD-AFC4-6F175D3DCCD1}">
              <a14:hiddenFill xmlns:a14="http://schemas.microsoft.com/office/drawing/2010/main">
                <a:noFill/>
              </a14:hiddenFill>
            </a:ext>
          </a:extLst>
        </p:spPr>
      </p:cxnSp>
      <p:sp>
        <p:nvSpPr>
          <p:cNvPr id="18" name="TextBox 17">
            <a:extLst>
              <a:ext uri="{FF2B5EF4-FFF2-40B4-BE49-F238E27FC236}">
                <a16:creationId xmlns:a16="http://schemas.microsoft.com/office/drawing/2014/main" id="{0D836AA0-BFDB-4B30-9BB0-9DC573B92C67}"/>
              </a:ext>
            </a:extLst>
          </p:cNvPr>
          <p:cNvSpPr txBox="1"/>
          <p:nvPr/>
        </p:nvSpPr>
        <p:spPr>
          <a:xfrm>
            <a:off x="239305" y="6108412"/>
            <a:ext cx="8475469" cy="58477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[1] I. </a:t>
            </a:r>
            <a:r>
              <a:rPr lang="en-US" sz="1600" dirty="0" err="1">
                <a:latin typeface="Times New Roman" panose="02020603050405020304" pitchFamily="18" charset="0"/>
                <a:cs typeface="Times New Roman" panose="02020603050405020304" pitchFamily="18" charset="0"/>
              </a:rPr>
              <a:t>Savić</a:t>
            </a:r>
            <a:r>
              <a:rPr lang="en-US" sz="1600" dirty="0">
                <a:latin typeface="Times New Roman" panose="02020603050405020304" pitchFamily="18" charset="0"/>
                <a:cs typeface="Times New Roman" panose="02020603050405020304" pitchFamily="18" charset="0"/>
              </a:rPr>
              <a:t> and X. Lin: The Analysis and Implication of Data Deduplication in Digital Forensics. In: 2021 International Symposium on Cyberspace Safety and Security (CSS 2021).</a:t>
            </a:r>
          </a:p>
        </p:txBody>
      </p:sp>
      <p:pic>
        <p:nvPicPr>
          <p:cNvPr id="4" name="Picture 3">
            <a:extLst>
              <a:ext uri="{FF2B5EF4-FFF2-40B4-BE49-F238E27FC236}">
                <a16:creationId xmlns:a16="http://schemas.microsoft.com/office/drawing/2014/main" id="{1FB22443-C1A4-4726-A846-9394FA4FD951}"/>
              </a:ext>
            </a:extLst>
          </p:cNvPr>
          <p:cNvPicPr>
            <a:picLocks noChangeAspect="1"/>
          </p:cNvPicPr>
          <p:nvPr/>
        </p:nvPicPr>
        <p:blipFill>
          <a:blip r:embed="rId6"/>
          <a:stretch>
            <a:fillRect/>
          </a:stretch>
        </p:blipFill>
        <p:spPr>
          <a:xfrm>
            <a:off x="8203113" y="1883900"/>
            <a:ext cx="714375" cy="659200"/>
          </a:xfrm>
          <a:prstGeom prst="rect">
            <a:avLst/>
          </a:prstGeom>
        </p:spPr>
      </p:pic>
      <p:grpSp>
        <p:nvGrpSpPr>
          <p:cNvPr id="2" name="Group 1">
            <a:extLst>
              <a:ext uri="{FF2B5EF4-FFF2-40B4-BE49-F238E27FC236}">
                <a16:creationId xmlns:a16="http://schemas.microsoft.com/office/drawing/2014/main" id="{1C78B138-BB20-4D4C-8D69-F6425CA1021E}"/>
              </a:ext>
            </a:extLst>
          </p:cNvPr>
          <p:cNvGrpSpPr/>
          <p:nvPr/>
        </p:nvGrpSpPr>
        <p:grpSpPr>
          <a:xfrm>
            <a:off x="3122469" y="1067748"/>
            <a:ext cx="5686311" cy="5116858"/>
            <a:chOff x="3122469" y="1067748"/>
            <a:chExt cx="5686311" cy="5116858"/>
          </a:xfrm>
        </p:grpSpPr>
        <p:pic>
          <p:nvPicPr>
            <p:cNvPr id="12" name="Content Placeholder 4" descr="Text&#10;&#10;Description automatically generated with low confidence">
              <a:extLst>
                <a:ext uri="{FF2B5EF4-FFF2-40B4-BE49-F238E27FC236}">
                  <a16:creationId xmlns:a16="http://schemas.microsoft.com/office/drawing/2014/main" id="{C9199782-8587-41E2-8A52-D4A9129462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2469" y="1464968"/>
              <a:ext cx="5686311" cy="4719638"/>
            </a:xfrm>
            <a:prstGeom prst="rect">
              <a:avLst/>
            </a:prstGeom>
          </p:spPr>
        </p:pic>
        <p:sp>
          <p:nvSpPr>
            <p:cNvPr id="17" name="Content Placeholder 2">
              <a:extLst>
                <a:ext uri="{FF2B5EF4-FFF2-40B4-BE49-F238E27FC236}">
                  <a16:creationId xmlns:a16="http://schemas.microsoft.com/office/drawing/2014/main" id="{C33CAC68-34DF-4DC3-8D6C-CB634BD46CEE}"/>
                </a:ext>
              </a:extLst>
            </p:cNvPr>
            <p:cNvSpPr txBox="1">
              <a:spLocks/>
            </p:cNvSpPr>
            <p:nvPr/>
          </p:nvSpPr>
          <p:spPr bwMode="auto">
            <a:xfrm>
              <a:off x="3204083" y="1067748"/>
              <a:ext cx="2190750" cy="413739"/>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1800" b="1" kern="0" dirty="0">
                  <a:solidFill>
                    <a:srgbClr val="C00000"/>
                  </a:solidFill>
                  <a:latin typeface="Times New Roman" panose="02020603050405020304" pitchFamily="18" charset="0"/>
                  <a:cs typeface="Times New Roman" panose="02020603050405020304" pitchFamily="18" charset="0"/>
                </a:rPr>
                <a:t>istat</a:t>
              </a:r>
            </a:p>
          </p:txBody>
        </p:sp>
      </p:grpSp>
      <p:pic>
        <p:nvPicPr>
          <p:cNvPr id="13" name="Picture 12">
            <a:extLst>
              <a:ext uri="{FF2B5EF4-FFF2-40B4-BE49-F238E27FC236}">
                <a16:creationId xmlns:a16="http://schemas.microsoft.com/office/drawing/2014/main" id="{D3B55255-8A58-4AEF-A1DD-3C0046E6E544}"/>
              </a:ext>
            </a:extLst>
          </p:cNvPr>
          <p:cNvPicPr>
            <a:picLocks noChangeAspect="1"/>
          </p:cNvPicPr>
          <p:nvPr/>
        </p:nvPicPr>
        <p:blipFill>
          <a:blip r:embed="rId8"/>
          <a:stretch>
            <a:fillRect/>
          </a:stretch>
        </p:blipFill>
        <p:spPr>
          <a:xfrm>
            <a:off x="7177153" y="1168722"/>
            <a:ext cx="1738247" cy="963937"/>
          </a:xfrm>
          <a:prstGeom prst="rect">
            <a:avLst/>
          </a:prstGeom>
        </p:spPr>
      </p:pic>
    </p:spTree>
    <p:extLst>
      <p:ext uri="{BB962C8B-B14F-4D97-AF65-F5344CB8AC3E}">
        <p14:creationId xmlns:p14="http://schemas.microsoft.com/office/powerpoint/2010/main" val="175311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2"/>
          <p:cNvSpPr>
            <a:spLocks noGrp="1"/>
          </p:cNvSpPr>
          <p:nvPr>
            <p:ph type="sldNum" sz="quarter" idx="12"/>
          </p:nvPr>
        </p:nvSpPr>
        <p:spPr>
          <a:xfrm>
            <a:off x="6019800" y="63246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FB025DAB-F7AA-4A75-8D78-9E6120EA4DF1}" type="slidenum">
              <a:rPr lang="en-US" altLang="en-US" sz="1400">
                <a:latin typeface="Times New Roman" panose="02020603050405020304" pitchFamily="18" charset="0"/>
              </a:rPr>
              <a:pPr>
                <a:spcBef>
                  <a:spcPct val="0"/>
                </a:spcBef>
                <a:buClrTx/>
                <a:buSzTx/>
                <a:buFontTx/>
                <a:buNone/>
              </a:pPr>
              <a:t>23</a:t>
            </a:fld>
            <a:endParaRPr lang="en-US" altLang="en-US" sz="1400">
              <a:latin typeface="Times New Roman" panose="02020603050405020304" pitchFamily="18" charset="0"/>
            </a:endParaRPr>
          </a:p>
        </p:txBody>
      </p:sp>
      <p:sp>
        <p:nvSpPr>
          <p:cNvPr id="7" name="Title 3"/>
          <p:cNvSpPr txBox="1">
            <a:spLocks/>
          </p:cNvSpPr>
          <p:nvPr/>
        </p:nvSpPr>
        <p:spPr>
          <a:xfrm>
            <a:off x="266700" y="238324"/>
            <a:ext cx="8763000" cy="457200"/>
          </a:xfrm>
          <a:prstGeom prst="rect">
            <a:avLst/>
          </a:prstGeom>
        </p:spPr>
        <p:txBody>
          <a:bodyPr/>
          <a:lstStyle/>
          <a:p>
            <a:pPr algn="ctr" eaLnBrk="1" hangingPunct="1">
              <a:defRPr/>
            </a:pPr>
            <a:r>
              <a:rPr lang="en-US" sz="2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Deduplicated File System Forensic Analysis</a:t>
            </a:r>
            <a:r>
              <a:rPr lang="en-CA" sz="2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 (cont’d)</a:t>
            </a:r>
          </a:p>
        </p:txBody>
      </p:sp>
      <p:sp>
        <p:nvSpPr>
          <p:cNvPr id="18" name="TextBox 17">
            <a:extLst>
              <a:ext uri="{FF2B5EF4-FFF2-40B4-BE49-F238E27FC236}">
                <a16:creationId xmlns:a16="http://schemas.microsoft.com/office/drawing/2014/main" id="{0D836AA0-BFDB-4B30-9BB0-9DC573B92C67}"/>
              </a:ext>
            </a:extLst>
          </p:cNvPr>
          <p:cNvSpPr txBox="1"/>
          <p:nvPr/>
        </p:nvSpPr>
        <p:spPr>
          <a:xfrm>
            <a:off x="239305" y="6108412"/>
            <a:ext cx="8475469" cy="58477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[1] I. </a:t>
            </a:r>
            <a:r>
              <a:rPr lang="en-US" sz="1600" dirty="0" err="1">
                <a:latin typeface="Times New Roman" panose="02020603050405020304" pitchFamily="18" charset="0"/>
                <a:cs typeface="Times New Roman" panose="02020603050405020304" pitchFamily="18" charset="0"/>
              </a:rPr>
              <a:t>Savić</a:t>
            </a:r>
            <a:r>
              <a:rPr lang="en-US" sz="1600" dirty="0">
                <a:latin typeface="Times New Roman" panose="02020603050405020304" pitchFamily="18" charset="0"/>
                <a:cs typeface="Times New Roman" panose="02020603050405020304" pitchFamily="18" charset="0"/>
              </a:rPr>
              <a:t> and X. Lin: The Analysis and Implication of Data Deduplication in Digital Forensics. In: 2021 International Symposium on Cyberspace Safety and Security (CSS 2021).</a:t>
            </a:r>
          </a:p>
        </p:txBody>
      </p:sp>
      <p:sp>
        <p:nvSpPr>
          <p:cNvPr id="12" name="Title 3">
            <a:extLst>
              <a:ext uri="{FF2B5EF4-FFF2-40B4-BE49-F238E27FC236}">
                <a16:creationId xmlns:a16="http://schemas.microsoft.com/office/drawing/2014/main" id="{F3C6943B-FDD8-48E3-B98F-85574C52F072}"/>
              </a:ext>
            </a:extLst>
          </p:cNvPr>
          <p:cNvSpPr txBox="1">
            <a:spLocks/>
          </p:cNvSpPr>
          <p:nvPr/>
        </p:nvSpPr>
        <p:spPr>
          <a:xfrm>
            <a:off x="381000" y="877365"/>
            <a:ext cx="8534400" cy="3962400"/>
          </a:xfrm>
          <a:prstGeom prst="rect">
            <a:avLst/>
          </a:prstGeom>
        </p:spPr>
        <p:txBody>
          <a:bodyPr/>
          <a:lstStyle/>
          <a:p>
            <a:pPr algn="just" eaLnBrk="1" hangingPunct="1">
              <a:spcBef>
                <a:spcPts val="0"/>
              </a:spcBef>
              <a:buFont typeface="Wingdings" panose="05000000000000000000" pitchFamily="2" charset="2"/>
              <a:buChar char="q"/>
              <a:defRPr/>
            </a:pPr>
            <a:r>
              <a:rPr lang="en-US" b="1" kern="0" dirty="0">
                <a:latin typeface="Times New Roman" pitchFamily="18" charset="0"/>
                <a:ea typeface="+mj-ea"/>
                <a:cs typeface="Times New Roman" pitchFamily="18" charset="0"/>
              </a:rPr>
              <a:t>The first solution that comes to mind</a:t>
            </a:r>
            <a:r>
              <a:rPr lang="en-US" kern="0" dirty="0">
                <a:latin typeface="Times New Roman" pitchFamily="18" charset="0"/>
                <a:ea typeface="+mj-ea"/>
                <a:cs typeface="Times New Roman" pitchFamily="18" charset="0"/>
              </a:rPr>
              <a:t>: recover files from file system volumes with data deduplication enabled when performing data acquisition from a data deduplication file system. It does not work because</a:t>
            </a:r>
          </a:p>
          <a:p>
            <a:pPr algn="just" eaLnBrk="1" hangingPunct="1">
              <a:spcBef>
                <a:spcPts val="0"/>
              </a:spcBef>
              <a:buFont typeface="Wingdings" panose="05000000000000000000" pitchFamily="2" charset="2"/>
              <a:buChar char="v"/>
              <a:defRPr/>
            </a:pPr>
            <a:r>
              <a:rPr lang="en-US" sz="2000" kern="0" dirty="0">
                <a:latin typeface="Times New Roman" pitchFamily="18" charset="0"/>
                <a:ea typeface="+mj-ea"/>
                <a:cs typeface="Times New Roman" pitchFamily="18" charset="0"/>
              </a:rPr>
              <a:t>It could possibly overwrite unallocated or deleted data (violation of “</a:t>
            </a:r>
            <a:r>
              <a:rPr lang="en-US" sz="2000" b="1" kern="0" dirty="0">
                <a:latin typeface="Times New Roman" pitchFamily="18" charset="0"/>
                <a:ea typeface="+mj-ea"/>
                <a:cs typeface="Times New Roman" pitchFamily="18" charset="0"/>
              </a:rPr>
              <a:t>Principles of Evidence Collection and Preservation”</a:t>
            </a:r>
            <a:r>
              <a:rPr lang="en-US" sz="2000" kern="0" dirty="0">
                <a:latin typeface="Times New Roman" pitchFamily="18" charset="0"/>
                <a:ea typeface="+mj-ea"/>
                <a:cs typeface="Times New Roman" pitchFamily="18" charset="0"/>
              </a:rPr>
              <a:t>) and is not always an available option if the unoptimized volume is too large to fit on the current disk </a:t>
            </a:r>
          </a:p>
          <a:p>
            <a:pPr algn="just" eaLnBrk="1" hangingPunct="1">
              <a:spcBef>
                <a:spcPts val="0"/>
              </a:spcBef>
              <a:buFont typeface="Wingdings" panose="05000000000000000000" pitchFamily="2" charset="2"/>
              <a:buChar char="v"/>
              <a:defRPr/>
            </a:pPr>
            <a:r>
              <a:rPr lang="en-US" sz="2000" kern="0" dirty="0">
                <a:latin typeface="Times New Roman" pitchFamily="18" charset="0"/>
                <a:ea typeface="+mj-ea"/>
                <a:cs typeface="Times New Roman" pitchFamily="18" charset="0"/>
              </a:rPr>
              <a:t>Investigators lack of experience in handling different data deduplication systems</a:t>
            </a:r>
          </a:p>
          <a:p>
            <a:pPr algn="just" eaLnBrk="1" hangingPunct="1">
              <a:spcBef>
                <a:spcPts val="0"/>
              </a:spcBef>
              <a:buFont typeface="Wingdings" panose="05000000000000000000" pitchFamily="2" charset="2"/>
              <a:buChar char="q"/>
              <a:defRPr/>
            </a:pPr>
            <a:r>
              <a:rPr lang="en-US" kern="0" dirty="0">
                <a:latin typeface="Times New Roman" pitchFamily="18" charset="0"/>
                <a:ea typeface="+mj-ea"/>
                <a:cs typeface="Times New Roman" pitchFamily="18" charset="0"/>
              </a:rPr>
              <a:t>Our solution: Acquire data from a deduplication enabled file system using the regular practice, and extend forensic tools (e.g., TSK) to support data deduplication.</a:t>
            </a:r>
          </a:p>
          <a:p>
            <a:pPr algn="just" eaLnBrk="1" hangingPunct="1">
              <a:spcBef>
                <a:spcPts val="0"/>
              </a:spcBef>
              <a:defRPr/>
            </a:pPr>
            <a:endParaRPr lang="en-US" sz="2000" kern="0" dirty="0">
              <a:latin typeface="Times New Roman" pitchFamily="18" charset="0"/>
              <a:ea typeface="+mj-ea"/>
              <a:cs typeface="Times New Roman" pitchFamily="18" charset="0"/>
            </a:endParaRPr>
          </a:p>
        </p:txBody>
      </p:sp>
      <p:pic>
        <p:nvPicPr>
          <p:cNvPr id="6" name="Picture 5">
            <a:extLst>
              <a:ext uri="{FF2B5EF4-FFF2-40B4-BE49-F238E27FC236}">
                <a16:creationId xmlns:a16="http://schemas.microsoft.com/office/drawing/2014/main" id="{5B512A3E-803C-4D96-83B1-55CC07CFADEF}"/>
              </a:ext>
            </a:extLst>
          </p:cNvPr>
          <p:cNvPicPr>
            <a:picLocks noChangeAspect="1"/>
          </p:cNvPicPr>
          <p:nvPr/>
        </p:nvPicPr>
        <p:blipFill>
          <a:blip r:embed="rId3"/>
          <a:stretch>
            <a:fillRect/>
          </a:stretch>
        </p:blipFill>
        <p:spPr>
          <a:xfrm>
            <a:off x="6707688" y="4699631"/>
            <a:ext cx="1738247" cy="963937"/>
          </a:xfrm>
          <a:prstGeom prst="rect">
            <a:avLst/>
          </a:prstGeom>
        </p:spPr>
      </p:pic>
      <p:pic>
        <p:nvPicPr>
          <p:cNvPr id="8" name="Picture 7">
            <a:extLst>
              <a:ext uri="{FF2B5EF4-FFF2-40B4-BE49-F238E27FC236}">
                <a16:creationId xmlns:a16="http://schemas.microsoft.com/office/drawing/2014/main" id="{DB6BD77E-5F9E-4117-B715-34601D6BA16F}"/>
              </a:ext>
            </a:extLst>
          </p:cNvPr>
          <p:cNvPicPr>
            <a:picLocks noChangeAspect="1"/>
          </p:cNvPicPr>
          <p:nvPr/>
        </p:nvPicPr>
        <p:blipFill>
          <a:blip r:embed="rId4"/>
          <a:stretch>
            <a:fillRect/>
          </a:stretch>
        </p:blipFill>
        <p:spPr>
          <a:xfrm>
            <a:off x="7733648" y="5414809"/>
            <a:ext cx="714375" cy="659200"/>
          </a:xfrm>
          <a:prstGeom prst="rect">
            <a:avLst/>
          </a:prstGeom>
        </p:spPr>
      </p:pic>
      <p:grpSp>
        <p:nvGrpSpPr>
          <p:cNvPr id="11" name="Group 10">
            <a:extLst>
              <a:ext uri="{FF2B5EF4-FFF2-40B4-BE49-F238E27FC236}">
                <a16:creationId xmlns:a16="http://schemas.microsoft.com/office/drawing/2014/main" id="{A429538D-329E-4F8A-92E8-536CCF26A83B}"/>
              </a:ext>
            </a:extLst>
          </p:cNvPr>
          <p:cNvGrpSpPr/>
          <p:nvPr/>
        </p:nvGrpSpPr>
        <p:grpSpPr>
          <a:xfrm>
            <a:off x="2438400" y="919593"/>
            <a:ext cx="775635" cy="1214007"/>
            <a:chOff x="7315200" y="842962"/>
            <a:chExt cx="775635" cy="1214007"/>
          </a:xfrm>
        </p:grpSpPr>
        <p:cxnSp>
          <p:nvCxnSpPr>
            <p:cNvPr id="9" name="Straight Arrow Connector 8">
              <a:extLst>
                <a:ext uri="{FF2B5EF4-FFF2-40B4-BE49-F238E27FC236}">
                  <a16:creationId xmlns:a16="http://schemas.microsoft.com/office/drawing/2014/main" id="{25839498-CB9F-431F-B9D7-AE2224D2B6EC}"/>
                </a:ext>
              </a:extLst>
            </p:cNvPr>
            <p:cNvCxnSpPr>
              <a:cxnSpLocks/>
            </p:cNvCxnSpPr>
            <p:nvPr/>
          </p:nvCxnSpPr>
          <p:spPr>
            <a:xfrm flipV="1">
              <a:off x="7315200" y="842962"/>
              <a:ext cx="775635" cy="1179604"/>
            </a:xfrm>
            <a:prstGeom prst="straightConnector1">
              <a:avLst/>
            </a:prstGeom>
            <a:ln w="34925">
              <a:solidFill>
                <a:srgbClr val="C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0375F9-578A-40FD-94D0-62B91A8F9BCD}"/>
                </a:ext>
              </a:extLst>
            </p:cNvPr>
            <p:cNvCxnSpPr>
              <a:cxnSpLocks/>
            </p:cNvCxnSpPr>
            <p:nvPr/>
          </p:nvCxnSpPr>
          <p:spPr>
            <a:xfrm>
              <a:off x="7438373" y="911712"/>
              <a:ext cx="652462" cy="1145257"/>
            </a:xfrm>
            <a:prstGeom prst="straightConnector1">
              <a:avLst/>
            </a:prstGeom>
            <a:ln w="34925">
              <a:solidFill>
                <a:srgbClr val="C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63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CDE063-C6ED-4FD2-90BB-7AA3C048C68A}"/>
              </a:ext>
            </a:extLst>
          </p:cNvPr>
          <p:cNvSpPr>
            <a:spLocks noGrp="1"/>
          </p:cNvSpPr>
          <p:nvPr>
            <p:ph type="sldNum" sz="quarter" idx="12"/>
          </p:nvPr>
        </p:nvSpPr>
        <p:spPr/>
        <p:txBody>
          <a:bodyPr/>
          <a:lstStyle/>
          <a:p>
            <a:pPr>
              <a:defRPr/>
            </a:pPr>
            <a:fld id="{FCC5876B-A3BC-48BF-9710-C9C11EEB7A36}" type="slidenum">
              <a:rPr lang="zh-CN" altLang="en-US" smtClean="0"/>
              <a:pPr>
                <a:defRPr/>
              </a:pPr>
              <a:t>24</a:t>
            </a:fld>
            <a:endParaRPr lang="en-US" altLang="zh-CN"/>
          </a:p>
        </p:txBody>
      </p:sp>
      <p:sp>
        <p:nvSpPr>
          <p:cNvPr id="5" name="Title 3">
            <a:extLst>
              <a:ext uri="{FF2B5EF4-FFF2-40B4-BE49-F238E27FC236}">
                <a16:creationId xmlns:a16="http://schemas.microsoft.com/office/drawing/2014/main" id="{CE0D9F82-CB3E-47FF-BF79-ADF268176700}"/>
              </a:ext>
            </a:extLst>
          </p:cNvPr>
          <p:cNvSpPr txBox="1">
            <a:spLocks/>
          </p:cNvSpPr>
          <p:nvPr/>
        </p:nvSpPr>
        <p:spPr>
          <a:xfrm>
            <a:off x="152400" y="385762"/>
            <a:ext cx="8763000" cy="457200"/>
          </a:xfrm>
          <a:prstGeom prst="rect">
            <a:avLst/>
          </a:prstGeom>
        </p:spPr>
        <p:txBody>
          <a:bodyPr/>
          <a:lstStyle/>
          <a:p>
            <a:pPr algn="ctr" eaLnBrk="1" hangingPunct="1">
              <a:defRPr/>
            </a:pPr>
            <a:r>
              <a:rPr lang="en-US" sz="2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Deduplicated File System Forensic Analysis</a:t>
            </a:r>
            <a:r>
              <a:rPr lang="en-CA" sz="2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 (cont’d)</a:t>
            </a:r>
          </a:p>
        </p:txBody>
      </p:sp>
      <p:pic>
        <p:nvPicPr>
          <p:cNvPr id="6" name="Content Placeholder 4" descr="Text&#10;&#10;Description automatically generated with low confidence">
            <a:extLst>
              <a:ext uri="{FF2B5EF4-FFF2-40B4-BE49-F238E27FC236}">
                <a16:creationId xmlns:a16="http://schemas.microsoft.com/office/drawing/2014/main" id="{CF98B15A-8266-4F56-899E-74B140AFE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77" y="1447800"/>
            <a:ext cx="5686311" cy="4719638"/>
          </a:xfrm>
          <a:prstGeom prst="rect">
            <a:avLst/>
          </a:prstGeom>
        </p:spPr>
      </p:pic>
      <p:pic>
        <p:nvPicPr>
          <p:cNvPr id="4" name="Picture 3">
            <a:extLst>
              <a:ext uri="{FF2B5EF4-FFF2-40B4-BE49-F238E27FC236}">
                <a16:creationId xmlns:a16="http://schemas.microsoft.com/office/drawing/2014/main" id="{212D1736-4ED7-4ABB-B0DF-60905D040214}"/>
              </a:ext>
            </a:extLst>
          </p:cNvPr>
          <p:cNvPicPr>
            <a:picLocks noChangeAspect="1"/>
          </p:cNvPicPr>
          <p:nvPr/>
        </p:nvPicPr>
        <p:blipFill>
          <a:blip r:embed="rId4"/>
          <a:stretch>
            <a:fillRect/>
          </a:stretch>
        </p:blipFill>
        <p:spPr>
          <a:xfrm>
            <a:off x="3657600" y="878131"/>
            <a:ext cx="5419881" cy="4262887"/>
          </a:xfrm>
          <a:prstGeom prst="rect">
            <a:avLst/>
          </a:prstGeom>
        </p:spPr>
      </p:pic>
      <p:cxnSp>
        <p:nvCxnSpPr>
          <p:cNvPr id="7" name="Straight Arrow Connector 6">
            <a:extLst>
              <a:ext uri="{FF2B5EF4-FFF2-40B4-BE49-F238E27FC236}">
                <a16:creationId xmlns:a16="http://schemas.microsoft.com/office/drawing/2014/main" id="{687AD794-6234-4297-A2EB-288E34246904}"/>
              </a:ext>
            </a:extLst>
          </p:cNvPr>
          <p:cNvCxnSpPr>
            <a:cxnSpLocks/>
          </p:cNvCxnSpPr>
          <p:nvPr/>
        </p:nvCxnSpPr>
        <p:spPr>
          <a:xfrm flipV="1">
            <a:off x="1295400" y="914400"/>
            <a:ext cx="2438400" cy="4150418"/>
          </a:xfrm>
          <a:prstGeom prst="straightConnector1">
            <a:avLst/>
          </a:prstGeom>
          <a:ln w="3492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3A2BB5-0976-4EFA-8106-35586495C333}"/>
              </a:ext>
            </a:extLst>
          </p:cNvPr>
          <p:cNvCxnSpPr>
            <a:cxnSpLocks/>
          </p:cNvCxnSpPr>
          <p:nvPr/>
        </p:nvCxnSpPr>
        <p:spPr>
          <a:xfrm flipV="1">
            <a:off x="1295400" y="5064818"/>
            <a:ext cx="2438400" cy="878782"/>
          </a:xfrm>
          <a:prstGeom prst="straightConnector1">
            <a:avLst/>
          </a:prstGeom>
          <a:ln w="3492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E3F74E6-3BBC-42AD-8256-3AA604C1801A}"/>
              </a:ext>
            </a:extLst>
          </p:cNvPr>
          <p:cNvSpPr/>
          <p:nvPr/>
        </p:nvSpPr>
        <p:spPr bwMode="auto">
          <a:xfrm>
            <a:off x="3733800" y="914400"/>
            <a:ext cx="5343681" cy="415041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pic>
        <p:nvPicPr>
          <p:cNvPr id="9" name="Picture 8">
            <a:extLst>
              <a:ext uri="{FF2B5EF4-FFF2-40B4-BE49-F238E27FC236}">
                <a16:creationId xmlns:a16="http://schemas.microsoft.com/office/drawing/2014/main" id="{109B0A0C-9EE5-405F-82DD-2EDB1F81EEBF}"/>
              </a:ext>
            </a:extLst>
          </p:cNvPr>
          <p:cNvPicPr>
            <a:picLocks noChangeAspect="1"/>
          </p:cNvPicPr>
          <p:nvPr/>
        </p:nvPicPr>
        <p:blipFill>
          <a:blip r:embed="rId5"/>
          <a:stretch>
            <a:fillRect/>
          </a:stretch>
        </p:blipFill>
        <p:spPr>
          <a:xfrm>
            <a:off x="6582067" y="5360663"/>
            <a:ext cx="1738247" cy="963937"/>
          </a:xfrm>
          <a:prstGeom prst="rect">
            <a:avLst/>
          </a:prstGeom>
        </p:spPr>
      </p:pic>
      <p:pic>
        <p:nvPicPr>
          <p:cNvPr id="10" name="Picture 9">
            <a:extLst>
              <a:ext uri="{FF2B5EF4-FFF2-40B4-BE49-F238E27FC236}">
                <a16:creationId xmlns:a16="http://schemas.microsoft.com/office/drawing/2014/main" id="{4ED66436-D01F-49B4-BFEB-16D930FEAB6D}"/>
              </a:ext>
            </a:extLst>
          </p:cNvPr>
          <p:cNvPicPr>
            <a:picLocks noChangeAspect="1"/>
          </p:cNvPicPr>
          <p:nvPr/>
        </p:nvPicPr>
        <p:blipFill>
          <a:blip r:embed="rId6"/>
          <a:stretch>
            <a:fillRect/>
          </a:stretch>
        </p:blipFill>
        <p:spPr>
          <a:xfrm>
            <a:off x="7608027" y="6075841"/>
            <a:ext cx="714375" cy="659200"/>
          </a:xfrm>
          <a:prstGeom prst="rect">
            <a:avLst/>
          </a:prstGeom>
        </p:spPr>
      </p:pic>
      <p:sp>
        <p:nvSpPr>
          <p:cNvPr id="12" name="Content Placeholder 2">
            <a:extLst>
              <a:ext uri="{FF2B5EF4-FFF2-40B4-BE49-F238E27FC236}">
                <a16:creationId xmlns:a16="http://schemas.microsoft.com/office/drawing/2014/main" id="{0B3715BB-C1E7-4A9E-A577-C197530A592E}"/>
              </a:ext>
            </a:extLst>
          </p:cNvPr>
          <p:cNvSpPr txBox="1">
            <a:spLocks/>
          </p:cNvSpPr>
          <p:nvPr/>
        </p:nvSpPr>
        <p:spPr bwMode="auto">
          <a:xfrm>
            <a:off x="1752600" y="914400"/>
            <a:ext cx="1733550" cy="407761"/>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1800" b="1" kern="0" dirty="0">
                <a:solidFill>
                  <a:srgbClr val="C00000"/>
                </a:solidFill>
                <a:latin typeface="Times New Roman" panose="02020603050405020304" pitchFamily="18" charset="0"/>
                <a:cs typeface="Times New Roman" panose="02020603050405020304" pitchFamily="18" charset="0"/>
              </a:rPr>
              <a:t>Enhanced istat</a:t>
            </a:r>
          </a:p>
        </p:txBody>
      </p:sp>
    </p:spTree>
    <p:extLst>
      <p:ext uri="{BB962C8B-B14F-4D97-AF65-F5344CB8AC3E}">
        <p14:creationId xmlns:p14="http://schemas.microsoft.com/office/powerpoint/2010/main" val="3078536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1724891"/>
            <a:ext cx="7772400" cy="762000"/>
          </a:xfrm>
        </p:spPr>
        <p:txBody>
          <a:bodyPr/>
          <a:lstStyle/>
          <a:p>
            <a:pPr algn="ctr"/>
            <a:r>
              <a:rPr lang="en-US" altLang="en-US" b="1" u="none" dirty="0">
                <a:latin typeface="Times New Roman" panose="02020603050405020304" pitchFamily="18" charset="0"/>
                <a:cs typeface="Times New Roman" panose="02020603050405020304" pitchFamily="18" charset="0"/>
              </a:rPr>
              <a:t>Non-graded hands-on exercises</a:t>
            </a:r>
          </a:p>
        </p:txBody>
      </p:sp>
      <p:sp>
        <p:nvSpPr>
          <p:cNvPr id="40963" name="灯片编号占位符 2"/>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A07D77F8-8352-4A83-BD4E-B27E13E71167}"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25</a:t>
            </a:fld>
            <a:endParaRPr lang="en-US" altLang="zh-CN" sz="1400">
              <a:latin typeface="Times New Roman" panose="02020603050405020304" pitchFamily="18" charset="0"/>
              <a:ea typeface="宋体" panose="02010600030101010101" pitchFamily="2" charset="-122"/>
            </a:endParaRPr>
          </a:p>
        </p:txBody>
      </p:sp>
      <p:pic>
        <p:nvPicPr>
          <p:cNvPr id="40964" name="Picture 2" descr="http://i534.photobucket.com/albums/ee350/withlovegabrielle/Blog%20Files/ec1399c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319" y="2763983"/>
            <a:ext cx="2819400" cy="188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234C0C7-B822-4605-9464-040CF040BD7B}"/>
              </a:ext>
            </a:extLst>
          </p:cNvPr>
          <p:cNvPicPr>
            <a:picLocks noChangeAspect="1"/>
          </p:cNvPicPr>
          <p:nvPr/>
        </p:nvPicPr>
        <p:blipFill>
          <a:blip r:embed="rId4"/>
          <a:stretch>
            <a:fillRect/>
          </a:stretch>
        </p:blipFill>
        <p:spPr>
          <a:xfrm>
            <a:off x="6766161" y="126082"/>
            <a:ext cx="1612664" cy="1612664"/>
          </a:xfrm>
          <a:prstGeom prst="rect">
            <a:avLst/>
          </a:prstGeom>
        </p:spPr>
      </p:pic>
    </p:spTree>
    <p:extLst>
      <p:ext uri="{BB962C8B-B14F-4D97-AF65-F5344CB8AC3E}">
        <p14:creationId xmlns:p14="http://schemas.microsoft.com/office/powerpoint/2010/main" val="1124695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700" y="1295400"/>
            <a:ext cx="7772400" cy="1470025"/>
          </a:xfrm>
        </p:spPr>
        <p:txBody>
          <a:bodyPr/>
          <a:lstStyle/>
          <a:p>
            <a:pPr algn="ctr"/>
            <a:r>
              <a:rPr lang="en-CA" b="1" u="none" dirty="0">
                <a:effectLst>
                  <a:outerShdw blurRad="38100" dist="38100" dir="2700000" algn="tl">
                    <a:srgbClr val="000000">
                      <a:alpha val="43137"/>
                    </a:srgbClr>
                  </a:outerShdw>
                </a:effectLst>
                <a:latin typeface="Times New Roman" pitchFamily="18" charset="0"/>
                <a:cs typeface="Times New Roman" pitchFamily="18" charset="0"/>
              </a:rPr>
              <a:t>Introduction to Digital Forensics</a:t>
            </a:r>
          </a:p>
        </p:txBody>
      </p:sp>
      <p:sp>
        <p:nvSpPr>
          <p:cNvPr id="4" name="Slide Number Placeholder 3"/>
          <p:cNvSpPr>
            <a:spLocks noGrp="1"/>
          </p:cNvSpPr>
          <p:nvPr>
            <p:ph type="sldNum" sz="quarter" idx="12"/>
          </p:nvPr>
        </p:nvSpPr>
        <p:spPr/>
        <p:txBody>
          <a:bodyPr/>
          <a:lstStyle/>
          <a:p>
            <a:pPr>
              <a:defRPr/>
            </a:pPr>
            <a:fld id="{FC20A6E7-7DE0-4D93-BA11-C1840C829E70}" type="slidenum">
              <a:rPr lang="zh-CN" altLang="en-US" smtClean="0"/>
              <a:pPr>
                <a:defRPr/>
              </a:pPr>
              <a:t>26</a:t>
            </a:fld>
            <a:endParaRPr lang="en-US" altLang="zh-CN"/>
          </a:p>
        </p:txBody>
      </p:sp>
      <p:grpSp>
        <p:nvGrpSpPr>
          <p:cNvPr id="8" name="Group 7"/>
          <p:cNvGrpSpPr/>
          <p:nvPr/>
        </p:nvGrpSpPr>
        <p:grpSpPr>
          <a:xfrm>
            <a:off x="2133600" y="2765425"/>
            <a:ext cx="4800600" cy="3101975"/>
            <a:chOff x="2286000" y="2994025"/>
            <a:chExt cx="4800600" cy="3101975"/>
          </a:xfrm>
        </p:grpSpPr>
        <p:pic>
          <p:nvPicPr>
            <p:cNvPr id="101380" name="Picture 4"/>
            <p:cNvPicPr>
              <a:picLocks noChangeAspect="1" noChangeArrowheads="1"/>
            </p:cNvPicPr>
            <p:nvPr/>
          </p:nvPicPr>
          <p:blipFill>
            <a:blip r:embed="rId3"/>
            <a:srcRect/>
            <a:stretch>
              <a:fillRect/>
            </a:stretch>
          </p:blipFill>
          <p:spPr bwMode="auto">
            <a:xfrm>
              <a:off x="2286000" y="2994025"/>
              <a:ext cx="4800600" cy="3101975"/>
            </a:xfrm>
            <a:prstGeom prst="rect">
              <a:avLst/>
            </a:prstGeom>
            <a:noFill/>
            <a:ln w="9525">
              <a:noFill/>
              <a:miter lim="800000"/>
              <a:headEnd/>
              <a:tailEnd/>
            </a:ln>
            <a:effectLst/>
          </p:spPr>
        </p:pic>
        <p:sp>
          <p:nvSpPr>
            <p:cNvPr id="7" name="Title 1"/>
            <p:cNvSpPr txBox="1">
              <a:spLocks/>
            </p:cNvSpPr>
            <p:nvPr/>
          </p:nvSpPr>
          <p:spPr bwMode="auto">
            <a:xfrm>
              <a:off x="2743200" y="5410200"/>
              <a:ext cx="39624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CA" sz="2800" b="1" kern="0" dirty="0">
                  <a:solidFill>
                    <a:srgbClr val="00FF00"/>
                  </a:solidFill>
                  <a:effectLst>
                    <a:outerShdw blurRad="38100" dist="38100" dir="2700000" algn="tl">
                      <a:srgbClr val="000000">
                        <a:alpha val="43137"/>
                      </a:srgbClr>
                    </a:outerShdw>
                  </a:effectLst>
                  <a:latin typeface="+mj-lt"/>
                  <a:ea typeface="+mj-ea"/>
                  <a:cs typeface="+mj-cs"/>
                </a:rPr>
                <a:t>Digital</a:t>
              </a:r>
              <a:r>
                <a:rPr kumimoji="0" lang="en-CA" sz="2800" b="1" i="0" u="none" strike="noStrike" kern="0" cap="none" spc="0" normalizeH="0" baseline="0" noProof="0" dirty="0">
                  <a:ln>
                    <a:noFill/>
                  </a:ln>
                  <a:solidFill>
                    <a:srgbClr val="00FF00"/>
                  </a:solidFill>
                  <a:effectLst>
                    <a:outerShdw blurRad="38100" dist="38100" dir="2700000" algn="tl">
                      <a:srgbClr val="000000">
                        <a:alpha val="43137"/>
                      </a:srgbClr>
                    </a:outerShdw>
                  </a:effectLst>
                  <a:uLnTx/>
                  <a:uFillTx/>
                  <a:latin typeface="+mj-lt"/>
                  <a:ea typeface="+mj-ea"/>
                  <a:cs typeface="+mj-cs"/>
                </a:rPr>
                <a:t> Forensics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27</a:t>
            </a:fld>
            <a:endParaRPr lang="en-US" altLang="zh-CN"/>
          </a:p>
        </p:txBody>
      </p:sp>
      <p:pic>
        <p:nvPicPr>
          <p:cNvPr id="132098" name="Picture 2" descr="http://www.dvdlink.ca/images/Movies%20Covers/3860/18/1216924924_12173805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798" y="970100"/>
            <a:ext cx="1571798" cy="2305305"/>
          </a:xfrm>
          <a:prstGeom prst="rect">
            <a:avLst/>
          </a:prstGeom>
          <a:noFill/>
          <a:extLst>
            <a:ext uri="{909E8E84-426E-40DD-AFC4-6F175D3DCCD1}">
              <a14:hiddenFill xmlns:a14="http://schemas.microsoft.com/office/drawing/2010/main">
                <a:solidFill>
                  <a:srgbClr val="FFFFFF"/>
                </a:solidFill>
              </a14:hiddenFill>
            </a:ext>
          </a:extLst>
        </p:spPr>
      </p:pic>
      <p:pic>
        <p:nvPicPr>
          <p:cNvPr id="132100" name="Picture 4" descr="http://www.entertainmentwallpaper.com/images/desktops/movie/tv_csi_ny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58596">
            <a:off x="3185731" y="220202"/>
            <a:ext cx="2590800" cy="2071803"/>
          </a:xfrm>
          <a:prstGeom prst="rect">
            <a:avLst/>
          </a:prstGeom>
          <a:noFill/>
          <a:extLst>
            <a:ext uri="{909E8E84-426E-40DD-AFC4-6F175D3DCCD1}">
              <a14:hiddenFill xmlns:a14="http://schemas.microsoft.com/office/drawing/2010/main">
                <a:solidFill>
                  <a:srgbClr val="FFFFFF"/>
                </a:solidFill>
              </a14:hiddenFill>
            </a:ext>
          </a:extLst>
        </p:spPr>
      </p:pic>
      <p:pic>
        <p:nvPicPr>
          <p:cNvPr id="132102" name="Picture 6" descr="http://www.wallpaperweb.org/wallpaper/movies/1920x1080/The_Mentalis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3818490"/>
            <a:ext cx="2825795" cy="1585906"/>
          </a:xfrm>
          <a:prstGeom prst="rect">
            <a:avLst/>
          </a:prstGeom>
          <a:noFill/>
          <a:extLst>
            <a:ext uri="{909E8E84-426E-40DD-AFC4-6F175D3DCCD1}">
              <a14:hiddenFill xmlns:a14="http://schemas.microsoft.com/office/drawing/2010/main">
                <a:solidFill>
                  <a:srgbClr val="FFFFFF"/>
                </a:solidFill>
              </a14:hiddenFill>
            </a:ext>
          </a:extLst>
        </p:spPr>
      </p:pic>
      <p:pic>
        <p:nvPicPr>
          <p:cNvPr id="132106" name="Picture 10" descr="http://www.cbsnews.com/i/tim/2011/09/20/48app_2_620x35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043314">
            <a:off x="5752631" y="2366538"/>
            <a:ext cx="3169319" cy="1789132"/>
          </a:xfrm>
          <a:prstGeom prst="rect">
            <a:avLst/>
          </a:prstGeom>
          <a:noFill/>
          <a:extLst>
            <a:ext uri="{909E8E84-426E-40DD-AFC4-6F175D3DCCD1}">
              <a14:hiddenFill xmlns:a14="http://schemas.microsoft.com/office/drawing/2010/main">
                <a:solidFill>
                  <a:srgbClr val="FFFFFF"/>
                </a:solidFill>
              </a14:hiddenFill>
            </a:ext>
          </a:extLst>
        </p:spPr>
      </p:pic>
      <p:pic>
        <p:nvPicPr>
          <p:cNvPr id="132108" name="Picture 12" descr="http://videotvlive.com/wp-content/uploads/2011/05/Tv-on-the-Interne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94651" y="-1"/>
            <a:ext cx="1149350" cy="851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0542" y="2350867"/>
            <a:ext cx="1749115" cy="2452259"/>
          </a:xfrm>
          <a:prstGeom prst="rect">
            <a:avLst/>
          </a:prstGeom>
        </p:spPr>
      </p:pic>
      <p:pic>
        <p:nvPicPr>
          <p:cNvPr id="132104" name="Picture 8" descr="http://images4.fanpop.com/image/photos/18800000/Criminal-Minds-criminal-minds-18851479-1600-106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83215" y="4586043"/>
            <a:ext cx="3310890" cy="220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056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ttp://tbn0.google.com/images?q=tbn:y5XDltenAMvebM:http://images.fanpop.com/images/image_uploads/CSI--NY-csi-3Any-69973_1024_768.jpg"/>
          <p:cNvPicPr>
            <a:picLocks noChangeAspect="1" noChangeArrowheads="1"/>
          </p:cNvPicPr>
          <p:nvPr/>
        </p:nvPicPr>
        <p:blipFill>
          <a:blip r:embed="rId3"/>
          <a:srcRect/>
          <a:stretch>
            <a:fillRect/>
          </a:stretch>
        </p:blipFill>
        <p:spPr bwMode="auto">
          <a:xfrm>
            <a:off x="3114675" y="1524000"/>
            <a:ext cx="2600325" cy="1938338"/>
          </a:xfrm>
          <a:prstGeom prst="rect">
            <a:avLst/>
          </a:prstGeom>
          <a:noFill/>
          <a:ln w="9525">
            <a:noFill/>
            <a:miter lim="800000"/>
            <a:headEnd/>
            <a:tailEnd/>
          </a:ln>
        </p:spPr>
      </p:pic>
      <p:sp>
        <p:nvSpPr>
          <p:cNvPr id="5" name="TextBox 4"/>
          <p:cNvSpPr txBox="1"/>
          <p:nvPr/>
        </p:nvSpPr>
        <p:spPr>
          <a:xfrm>
            <a:off x="457200" y="293688"/>
            <a:ext cx="8305800" cy="1040285"/>
          </a:xfrm>
          <a:prstGeom prst="rect">
            <a:avLst/>
          </a:prstGeom>
          <a:noFill/>
        </p:spPr>
        <p:txBody>
          <a:bodyPr wrap="square">
            <a:spAutoFit/>
          </a:bodyPr>
          <a:lstStyle/>
          <a:p>
            <a:pPr algn="ctr">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CSI: NY </a:t>
            </a:r>
          </a:p>
          <a:p>
            <a:pPr algn="ctr">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(Crime Scene Investigation: New York)</a:t>
            </a:r>
            <a:endParaRPr lang="en-CA"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2230" name="Picture 8" descr="http://tbn0.google.com/images?q=tbn:07cxOn_DDo2SwM:http://images.starpulse.com/Photos/Previews/CSI-New-York-ps89.jpg"/>
          <p:cNvPicPr>
            <a:picLocks noChangeAspect="1" noChangeArrowheads="1"/>
          </p:cNvPicPr>
          <p:nvPr/>
        </p:nvPicPr>
        <p:blipFill>
          <a:blip r:embed="rId4"/>
          <a:srcRect/>
          <a:stretch>
            <a:fillRect/>
          </a:stretch>
        </p:blipFill>
        <p:spPr bwMode="auto">
          <a:xfrm>
            <a:off x="4098925" y="4038600"/>
            <a:ext cx="1311275" cy="1785937"/>
          </a:xfrm>
          <a:prstGeom prst="rect">
            <a:avLst/>
          </a:prstGeom>
          <a:noFill/>
          <a:ln w="9525">
            <a:noFill/>
            <a:miter lim="800000"/>
            <a:headEnd/>
            <a:tailEnd/>
          </a:ln>
        </p:spPr>
      </p:pic>
      <p:pic>
        <p:nvPicPr>
          <p:cNvPr id="52232" name="Picture 10" descr="http://tbn0.google.com/images?q=tbn:mrrVbmzHbklMWM:http://weblogs.newsday.com/entertainment/tv/blog/image644632x.jpg"/>
          <p:cNvPicPr>
            <a:picLocks noChangeAspect="1" noChangeArrowheads="1"/>
          </p:cNvPicPr>
          <p:nvPr/>
        </p:nvPicPr>
        <p:blipFill>
          <a:blip r:embed="rId5"/>
          <a:srcRect/>
          <a:stretch>
            <a:fillRect/>
          </a:stretch>
        </p:blipFill>
        <p:spPr bwMode="auto">
          <a:xfrm>
            <a:off x="6477000" y="4038600"/>
            <a:ext cx="1746250" cy="1730375"/>
          </a:xfrm>
          <a:prstGeom prst="rect">
            <a:avLst/>
          </a:prstGeom>
          <a:noFill/>
          <a:ln w="9525">
            <a:noFill/>
            <a:miter lim="800000"/>
            <a:headEnd/>
            <a:tailEnd/>
          </a:ln>
        </p:spPr>
      </p:pic>
      <p:sp>
        <p:nvSpPr>
          <p:cNvPr id="52234" name="Slide Number Placeholder 5"/>
          <p:cNvSpPr>
            <a:spLocks noGrp="1"/>
          </p:cNvSpPr>
          <p:nvPr>
            <p:ph type="sldNum" sz="quarter" idx="12"/>
          </p:nvPr>
        </p:nvSpPr>
        <p:spPr>
          <a:noFill/>
        </p:spPr>
        <p:txBody>
          <a:bodyPr/>
          <a:lstStyle/>
          <a:p>
            <a:fld id="{CC941794-6EDC-4502-8330-BB943E511C3D}" type="slidenum">
              <a:rPr lang="en-US" smtClean="0"/>
              <a:pPr/>
              <a:t>28</a:t>
            </a:fld>
            <a:endParaRPr lang="en-US"/>
          </a:p>
        </p:txBody>
      </p:sp>
      <p:sp>
        <p:nvSpPr>
          <p:cNvPr id="8" name="AutoShape 9"/>
          <p:cNvSpPr>
            <a:spLocks noChangeArrowheads="1"/>
          </p:cNvSpPr>
          <p:nvPr/>
        </p:nvSpPr>
        <p:spPr bwMode="auto">
          <a:xfrm>
            <a:off x="5105400" y="2209800"/>
            <a:ext cx="3962400" cy="990600"/>
          </a:xfrm>
          <a:prstGeom prst="cloudCallout">
            <a:avLst>
              <a:gd name="adj1" fmla="val 5950"/>
              <a:gd name="adj2" fmla="val 128759"/>
            </a:avLst>
          </a:prstGeom>
          <a:solidFill>
            <a:schemeClr val="accent1"/>
          </a:solidFill>
          <a:ln w="9525">
            <a:solidFill>
              <a:schemeClr val="tx1"/>
            </a:solidFill>
            <a:round/>
            <a:headEnd/>
            <a:tailE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Investigators</a:t>
            </a:r>
          </a:p>
        </p:txBody>
      </p:sp>
      <p:sp>
        <p:nvSpPr>
          <p:cNvPr id="9" name="AutoShape 9"/>
          <p:cNvSpPr>
            <a:spLocks noChangeArrowheads="1"/>
          </p:cNvSpPr>
          <p:nvPr/>
        </p:nvSpPr>
        <p:spPr bwMode="auto">
          <a:xfrm>
            <a:off x="0" y="2324100"/>
            <a:ext cx="3505200" cy="990600"/>
          </a:xfrm>
          <a:prstGeom prst="cloudCallout">
            <a:avLst>
              <a:gd name="adj1" fmla="val 75139"/>
              <a:gd name="adj2" fmla="val 211451"/>
            </a:avLst>
          </a:prstGeom>
          <a:solidFill>
            <a:schemeClr val="accent1"/>
          </a:solidFill>
          <a:ln w="9525">
            <a:solidFill>
              <a:schemeClr val="tx1"/>
            </a:solidFill>
            <a:round/>
            <a:headEnd/>
            <a:tailE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Evidence!</a:t>
            </a:r>
          </a:p>
        </p:txBody>
      </p:sp>
      <p:pic>
        <p:nvPicPr>
          <p:cNvPr id="100356" name="Picture 4" descr="http://i4.fc-img.com/CTV02/Comcast_CIM_Prod_Fancast_Image/76/610/1192209839890_81csi-crime-scene-mif.jpg_640_320.jpg"/>
          <p:cNvPicPr>
            <a:picLocks noChangeAspect="1" noChangeArrowheads="1"/>
          </p:cNvPicPr>
          <p:nvPr/>
        </p:nvPicPr>
        <p:blipFill>
          <a:blip r:embed="rId6"/>
          <a:srcRect/>
          <a:stretch>
            <a:fillRect/>
          </a:stretch>
        </p:blipFill>
        <p:spPr bwMode="auto">
          <a:xfrm>
            <a:off x="304800" y="4191000"/>
            <a:ext cx="3048000" cy="1717675"/>
          </a:xfrm>
          <a:prstGeom prst="rect">
            <a:avLst/>
          </a:prstGeom>
          <a:noFill/>
        </p:spPr>
      </p:pic>
      <p:sp>
        <p:nvSpPr>
          <p:cNvPr id="12" name="AutoShape 9"/>
          <p:cNvSpPr>
            <a:spLocks noChangeArrowheads="1"/>
          </p:cNvSpPr>
          <p:nvPr/>
        </p:nvSpPr>
        <p:spPr bwMode="auto">
          <a:xfrm>
            <a:off x="457200" y="6084887"/>
            <a:ext cx="3505200" cy="631826"/>
          </a:xfrm>
          <a:prstGeom prst="cloudCallout">
            <a:avLst>
              <a:gd name="adj1" fmla="val -2035"/>
              <a:gd name="adj2" fmla="val -99101"/>
            </a:avLst>
          </a:prstGeom>
          <a:solidFill>
            <a:schemeClr val="accent1"/>
          </a:solidFill>
          <a:ln w="9525">
            <a:solidFill>
              <a:schemeClr val="tx1"/>
            </a:solidFill>
            <a:round/>
            <a:headEnd/>
            <a:tailE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Crime scene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0356"/>
                                        </p:tgtEl>
                                        <p:attrNameLst>
                                          <p:attrName>style.visibility</p:attrName>
                                        </p:attrNameLst>
                                      </p:cBhvr>
                                      <p:to>
                                        <p:strVal val="visible"/>
                                      </p:to>
                                    </p:set>
                                    <p:animEffect transition="in" filter="checkerboard(across)">
                                      <p:cBhvr>
                                        <p:cTn id="7" dur="500"/>
                                        <p:tgtEl>
                                          <p:spTgt spid="10035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heckerboard(across)">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par>
                                <p:cTn id="16" presetID="5" presetClass="entr" presetSubtype="10" fill="hold" nodeType="withEffect">
                                  <p:stCondLst>
                                    <p:cond delay="0"/>
                                  </p:stCondLst>
                                  <p:childTnLst>
                                    <p:set>
                                      <p:cBhvr>
                                        <p:cTn id="17" dur="1" fill="hold">
                                          <p:stCondLst>
                                            <p:cond delay="0"/>
                                          </p:stCondLst>
                                        </p:cTn>
                                        <p:tgtEl>
                                          <p:spTgt spid="52232"/>
                                        </p:tgtEl>
                                        <p:attrNameLst>
                                          <p:attrName>style.visibility</p:attrName>
                                        </p:attrNameLst>
                                      </p:cBhvr>
                                      <p:to>
                                        <p:strVal val="visible"/>
                                      </p:to>
                                    </p:set>
                                    <p:animEffect transition="in" filter="checkerboard(across)">
                                      <p:cBhvr>
                                        <p:cTn id="18" dur="500"/>
                                        <p:tgtEl>
                                          <p:spTgt spid="5223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heckerboard(across)">
                                      <p:cBhvr>
                                        <p:cTn id="23" dur="500"/>
                                        <p:tgtEl>
                                          <p:spTgt spid="9"/>
                                        </p:tgtEl>
                                      </p:cBhvr>
                                    </p:animEffect>
                                  </p:childTnLst>
                                </p:cTn>
                              </p:par>
                              <p:par>
                                <p:cTn id="24" presetID="5" presetClass="entr" presetSubtype="10" fill="hold" nodeType="withEffect">
                                  <p:stCondLst>
                                    <p:cond delay="0"/>
                                  </p:stCondLst>
                                  <p:childTnLst>
                                    <p:set>
                                      <p:cBhvr>
                                        <p:cTn id="25" dur="1" fill="hold">
                                          <p:stCondLst>
                                            <p:cond delay="0"/>
                                          </p:stCondLst>
                                        </p:cTn>
                                        <p:tgtEl>
                                          <p:spTgt spid="52230"/>
                                        </p:tgtEl>
                                        <p:attrNameLst>
                                          <p:attrName>style.visibility</p:attrName>
                                        </p:attrNameLst>
                                      </p:cBhvr>
                                      <p:to>
                                        <p:strVal val="visible"/>
                                      </p:to>
                                    </p:set>
                                    <p:animEffect transition="in" filter="checkerboard(across)">
                                      <p:cBhvr>
                                        <p:cTn id="26" dur="5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29</a:t>
            </a:fld>
            <a:endParaRPr lang="en-US" altLang="zh-CN"/>
          </a:p>
        </p:txBody>
      </p:sp>
      <p:sp>
        <p:nvSpPr>
          <p:cNvPr id="13" name="Text Box 5"/>
          <p:cNvSpPr txBox="1">
            <a:spLocks noChangeArrowheads="1"/>
          </p:cNvSpPr>
          <p:nvPr/>
        </p:nvSpPr>
        <p:spPr bwMode="auto">
          <a:xfrm>
            <a:off x="1014052" y="2325231"/>
            <a:ext cx="7748948" cy="1815882"/>
          </a:xfrm>
          <a:prstGeom prst="rect">
            <a:avLst/>
          </a:prstGeom>
          <a:noFill/>
          <a:ln w="9525">
            <a:noFill/>
            <a:miter lim="800000"/>
            <a:headEnd/>
            <a:tailEnd/>
          </a:ln>
        </p:spPr>
        <p:txBody>
          <a:bodyPr wrap="square">
            <a:spAutoFit/>
          </a:bodyPr>
          <a:lstStyle/>
          <a:p>
            <a:pPr algn="just">
              <a:spcBef>
                <a:spcPct val="0"/>
              </a:spcBef>
              <a:buClrTx/>
              <a:buSzTx/>
              <a:buFontTx/>
              <a:buNone/>
            </a:pPr>
            <a:r>
              <a:rPr lang="en-US" sz="2800" b="1" dirty="0">
                <a:solidFill>
                  <a:schemeClr val="accent2"/>
                </a:solidFill>
                <a:latin typeface="Times New Roman" pitchFamily="18" charset="0"/>
                <a:cs typeface="Times New Roman" pitchFamily="18" charset="0"/>
              </a:rPr>
              <a:t>They are looking for forensic evidence, which could lead to identifying criminals. Also, </a:t>
            </a:r>
            <a:r>
              <a:rPr lang="en-CA" sz="2800" b="1" dirty="0">
                <a:solidFill>
                  <a:schemeClr val="accent2"/>
                </a:solidFill>
                <a:latin typeface="Times New Roman" pitchFamily="18" charset="0"/>
                <a:cs typeface="Times New Roman" pitchFamily="18" charset="0"/>
              </a:rPr>
              <a:t>forensic evidence can be also utilized to prove the innocence of those wrongly convicted of a crime.</a:t>
            </a:r>
            <a:endParaRPr lang="en-US" sz="2800" b="1" dirty="0">
              <a:solidFill>
                <a:schemeClr val="accent2"/>
              </a:solidFill>
              <a:latin typeface="Times New Roman" pitchFamily="18" charset="0"/>
              <a:cs typeface="Times New Roman" pitchFamily="18" charset="0"/>
            </a:endParaRPr>
          </a:p>
        </p:txBody>
      </p:sp>
      <p:pic>
        <p:nvPicPr>
          <p:cNvPr id="133122" name="Picture 2" descr="http://2.bp.blogspot.com/-OaZ6R9-N84A/TW72xdXYHVI/AAAAAAAAFQQ/R607I2XnWLI/s1600/evidence-75x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589" y="457200"/>
            <a:ext cx="1630723" cy="1630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stonefilm.nl/iaminnocent/images/hoofdplaatj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8565" y="4871825"/>
            <a:ext cx="2368048"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atic.ddmcdn.com/gif/criminal-record-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4744213"/>
            <a:ext cx="2714379" cy="179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801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F8F75A2-42DE-4EA5-BFE6-C06BCBF1D950}"/>
              </a:ext>
            </a:extLst>
          </p:cNvPr>
          <p:cNvSpPr>
            <a:spLocks noGrp="1" noChangeArrowheads="1"/>
          </p:cNvSpPr>
          <p:nvPr>
            <p:ph type="title"/>
          </p:nvPr>
        </p:nvSpPr>
        <p:spPr>
          <a:xfrm>
            <a:off x="592570" y="549275"/>
            <a:ext cx="7772400" cy="1143000"/>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Claim</a:t>
            </a:r>
          </a:p>
        </p:txBody>
      </p:sp>
      <p:sp>
        <p:nvSpPr>
          <p:cNvPr id="30723" name="Rectangle 4">
            <a:extLst>
              <a:ext uri="{FF2B5EF4-FFF2-40B4-BE49-F238E27FC236}">
                <a16:creationId xmlns:a16="http://schemas.microsoft.com/office/drawing/2014/main" id="{9ED7B14E-2020-49C0-90EF-710782428B94}"/>
              </a:ext>
            </a:extLst>
          </p:cNvPr>
          <p:cNvSpPr>
            <a:spLocks noChangeArrowheads="1"/>
          </p:cNvSpPr>
          <p:nvPr/>
        </p:nvSpPr>
        <p:spPr bwMode="auto">
          <a:xfrm>
            <a:off x="0" y="2744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0724" name="Rectangle 79">
            <a:extLst>
              <a:ext uri="{FF2B5EF4-FFF2-40B4-BE49-F238E27FC236}">
                <a16:creationId xmlns:a16="http://schemas.microsoft.com/office/drawing/2014/main" id="{20BCCB7D-4E6C-46F2-B5C6-9AB758EDEBFD}"/>
              </a:ext>
            </a:extLst>
          </p:cNvPr>
          <p:cNvSpPr>
            <a:spLocks noChangeArrowheads="1"/>
          </p:cNvSpPr>
          <p:nvPr/>
        </p:nvSpPr>
        <p:spPr bwMode="auto">
          <a:xfrm>
            <a:off x="0" y="4111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0725" name="灯片编号占位符 2">
            <a:extLst>
              <a:ext uri="{FF2B5EF4-FFF2-40B4-BE49-F238E27FC236}">
                <a16:creationId xmlns:a16="http://schemas.microsoft.com/office/drawing/2014/main" id="{EAA0CDE6-D730-46BE-BDCB-C0C0996276CC}"/>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8F6D765-499E-4957-B84C-40BB8B7FE78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3</a:t>
            </a:fld>
            <a:endParaRPr lang="en-US" altLang="zh-CN" sz="1400">
              <a:latin typeface="Times New Roman" panose="02020603050405020304" pitchFamily="18" charset="0"/>
              <a:ea typeface="宋体" panose="02010600030101010101" pitchFamily="2" charset="-122"/>
            </a:endParaRPr>
          </a:p>
        </p:txBody>
      </p:sp>
      <p:sp>
        <p:nvSpPr>
          <p:cNvPr id="7" name="Title 1">
            <a:extLst>
              <a:ext uri="{FF2B5EF4-FFF2-40B4-BE49-F238E27FC236}">
                <a16:creationId xmlns:a16="http://schemas.microsoft.com/office/drawing/2014/main" id="{065823F5-3E81-4B4F-9019-0F603E23B685}"/>
              </a:ext>
            </a:extLst>
          </p:cNvPr>
          <p:cNvSpPr txBox="1">
            <a:spLocks/>
          </p:cNvSpPr>
          <p:nvPr/>
        </p:nvSpPr>
        <p:spPr bwMode="auto">
          <a:xfrm>
            <a:off x="304800" y="1957645"/>
            <a:ext cx="8534400" cy="3771887"/>
          </a:xfrm>
          <a:prstGeom prst="rect">
            <a:avLst/>
          </a:prstGeom>
          <a:noFill/>
          <a:ln w="9525">
            <a:noFill/>
            <a:miter lim="800000"/>
            <a:headEnd/>
            <a:tailEnd/>
          </a:ln>
        </p:spPr>
        <p:txBody>
          <a:bodyPr anchor="ct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just">
              <a:defRPr/>
            </a:pPr>
            <a:r>
              <a:rPr lang="en-US" altLang="en-US" sz="2800" dirty="0">
                <a:solidFill>
                  <a:schemeClr val="accent2"/>
                </a:solidFill>
                <a:cs typeface="Times New Roman" pitchFamily="18" charset="0"/>
              </a:rPr>
              <a:t>Before I proceed, I would like to make it clear about the topic I </a:t>
            </a:r>
            <a:r>
              <a:rPr lang="en-US" altLang="en-US" sz="2800" dirty="0" err="1">
                <a:solidFill>
                  <a:schemeClr val="accent2"/>
                </a:solidFill>
                <a:cs typeface="Times New Roman" pitchFamily="18" charset="0"/>
              </a:rPr>
              <a:t>gonna</a:t>
            </a:r>
            <a:r>
              <a:rPr lang="en-US" altLang="en-US" sz="2800" dirty="0">
                <a:solidFill>
                  <a:schemeClr val="accent2"/>
                </a:solidFill>
                <a:cs typeface="Times New Roman" pitchFamily="18" charset="0"/>
              </a:rPr>
              <a:t> deliver, I'm not here to talk about</a:t>
            </a:r>
          </a:p>
          <a:p>
            <a:pPr marL="457200" indent="-457200" algn="just">
              <a:buFont typeface="Wingdings" panose="05000000000000000000" pitchFamily="2" charset="2"/>
              <a:buChar char="v"/>
              <a:defRPr/>
            </a:pPr>
            <a:r>
              <a:rPr lang="en-US" altLang="en-US" sz="2800" dirty="0">
                <a:solidFill>
                  <a:schemeClr val="accent2"/>
                </a:solidFill>
                <a:cs typeface="Times New Roman" pitchFamily="18" charset="0"/>
              </a:rPr>
              <a:t>How to secure computer and network</a:t>
            </a:r>
          </a:p>
          <a:p>
            <a:pPr algn="just">
              <a:defRPr/>
            </a:pPr>
            <a:endParaRPr lang="en-US" altLang="en-US" sz="2800" b="1" dirty="0">
              <a:solidFill>
                <a:schemeClr val="accent2"/>
              </a:solidFill>
              <a:effectLst>
                <a:outerShdw blurRad="38100" dist="38100" dir="2700000" algn="tl">
                  <a:srgbClr val="C0C0C0"/>
                </a:outerShdw>
              </a:effectLst>
              <a:cs typeface="Times New Roman" pitchFamily="18" charset="0"/>
            </a:endParaRPr>
          </a:p>
          <a:p>
            <a:pPr algn="just">
              <a:defRPr/>
            </a:pPr>
            <a:r>
              <a:rPr lang="en-US" altLang="en-US" sz="2800" b="1" dirty="0">
                <a:solidFill>
                  <a:schemeClr val="accent2"/>
                </a:solidFill>
                <a:cs typeface="Times New Roman" pitchFamily="18" charset="0"/>
              </a:rPr>
              <a:t>I'm here to talk about</a:t>
            </a:r>
          </a:p>
          <a:p>
            <a:pPr marL="457200" indent="-457200" algn="just">
              <a:buFont typeface="Wingdings" panose="05000000000000000000" pitchFamily="2" charset="2"/>
              <a:buChar char="v"/>
              <a:defRPr/>
            </a:pPr>
            <a:r>
              <a:rPr lang="en-US" altLang="en-US" sz="2800" b="1" dirty="0">
                <a:solidFill>
                  <a:schemeClr val="accent2"/>
                </a:solidFill>
                <a:cs typeface="Times New Roman" pitchFamily="18" charset="0"/>
              </a:rPr>
              <a:t>scientific investigatory techniques to crimes (or cyber attacks) involving electronic devices and why digital forensics is important to the society</a:t>
            </a:r>
            <a:endParaRPr lang="en-US" altLang="en-US" b="1" dirty="0">
              <a:solidFill>
                <a:schemeClr val="accent2"/>
              </a:solidFill>
              <a:cs typeface="Times New Roman" pitchFamily="18" charset="0"/>
            </a:endParaRPr>
          </a:p>
        </p:txBody>
      </p:sp>
      <p:pic>
        <p:nvPicPr>
          <p:cNvPr id="30727" name="Picture 2">
            <a:extLst>
              <a:ext uri="{FF2B5EF4-FFF2-40B4-BE49-F238E27FC236}">
                <a16:creationId xmlns:a16="http://schemas.microsoft.com/office/drawing/2014/main" id="{26F1A193-FC35-47FE-8AFA-52CF6B942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954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7987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E024-728B-4018-82A9-43B5DFE23C42}"/>
              </a:ext>
            </a:extLst>
          </p:cNvPr>
          <p:cNvSpPr>
            <a:spLocks noGrp="1"/>
          </p:cNvSpPr>
          <p:nvPr>
            <p:ph type="title"/>
          </p:nvPr>
        </p:nvSpPr>
        <p:spPr>
          <a:xfrm>
            <a:off x="533400" y="228600"/>
            <a:ext cx="7772400" cy="762000"/>
          </a:xfrm>
        </p:spPr>
        <p:txBody>
          <a:bodyPr/>
          <a:lstStyle/>
          <a:p>
            <a:pPr algn="ctr"/>
            <a:r>
              <a:rPr lang="en-US" sz="3600" b="1" u="none" dirty="0" err="1">
                <a:latin typeface="Times New Roman" panose="02020603050405020304" pitchFamily="18" charset="0"/>
                <a:cs typeface="Times New Roman" panose="02020603050405020304" pitchFamily="18" charset="0"/>
              </a:rPr>
              <a:t>Locard’s</a:t>
            </a:r>
            <a:r>
              <a:rPr lang="en-US" sz="3600" b="1" u="none" dirty="0">
                <a:latin typeface="Times New Roman" panose="02020603050405020304" pitchFamily="18" charset="0"/>
                <a:cs typeface="Times New Roman" panose="02020603050405020304" pitchFamily="18" charset="0"/>
              </a:rPr>
              <a:t> exchange principle</a:t>
            </a:r>
          </a:p>
        </p:txBody>
      </p:sp>
      <p:sp>
        <p:nvSpPr>
          <p:cNvPr id="4" name="Slide Number Placeholder 3">
            <a:extLst>
              <a:ext uri="{FF2B5EF4-FFF2-40B4-BE49-F238E27FC236}">
                <a16:creationId xmlns:a16="http://schemas.microsoft.com/office/drawing/2014/main" id="{B4E30C0B-38A3-444A-802F-CCEFC0D48C0D}"/>
              </a:ext>
            </a:extLst>
          </p:cNvPr>
          <p:cNvSpPr>
            <a:spLocks noGrp="1"/>
          </p:cNvSpPr>
          <p:nvPr>
            <p:ph type="sldNum" sz="quarter" idx="12"/>
          </p:nvPr>
        </p:nvSpPr>
        <p:spPr/>
        <p:txBody>
          <a:bodyPr/>
          <a:lstStyle/>
          <a:p>
            <a:pPr>
              <a:defRPr/>
            </a:pPr>
            <a:fld id="{FDEF4AB8-EBD9-4FDD-BB48-A030665EC33D}" type="slidenum">
              <a:rPr lang="zh-CN" altLang="en-US" smtClean="0"/>
              <a:pPr>
                <a:defRPr/>
              </a:pPr>
              <a:t>30</a:t>
            </a:fld>
            <a:endParaRPr lang="en-US" altLang="zh-CN"/>
          </a:p>
        </p:txBody>
      </p:sp>
      <p:sp>
        <p:nvSpPr>
          <p:cNvPr id="5" name="Text Box 5">
            <a:extLst>
              <a:ext uri="{FF2B5EF4-FFF2-40B4-BE49-F238E27FC236}">
                <a16:creationId xmlns:a16="http://schemas.microsoft.com/office/drawing/2014/main" id="{8E57FB6C-74AF-4166-92F7-9563D0134D42}"/>
              </a:ext>
            </a:extLst>
          </p:cNvPr>
          <p:cNvSpPr txBox="1">
            <a:spLocks noChangeArrowheads="1"/>
          </p:cNvSpPr>
          <p:nvPr/>
        </p:nvSpPr>
        <p:spPr bwMode="auto">
          <a:xfrm>
            <a:off x="228599" y="1147281"/>
            <a:ext cx="8679942" cy="4832092"/>
          </a:xfrm>
          <a:prstGeom prst="rect">
            <a:avLst/>
          </a:prstGeom>
          <a:noFill/>
          <a:ln w="9525">
            <a:noFill/>
            <a:miter lim="800000"/>
            <a:headEnd/>
            <a:tailEnd/>
          </a:ln>
        </p:spPr>
        <p:txBody>
          <a:bodyPr wrap="square">
            <a:spAutoFit/>
          </a:bodyPr>
          <a:lstStyle/>
          <a:p>
            <a:pPr marL="457200" indent="-457200" algn="just">
              <a:spcBef>
                <a:spcPct val="0"/>
              </a:spcBef>
              <a:buClrTx/>
              <a:buSzTx/>
              <a:buFont typeface="Arial" panose="020B0604020202020204" pitchFamily="34" charset="0"/>
              <a:buChar char="•"/>
            </a:pPr>
            <a:r>
              <a:rPr lang="en-US" sz="2800" dirty="0">
                <a:latin typeface="Times New Roman" pitchFamily="18" charset="0"/>
                <a:cs typeface="Times New Roman" pitchFamily="18" charset="0"/>
              </a:rPr>
              <a:t>In forensic science, </a:t>
            </a:r>
            <a:r>
              <a:rPr lang="en-US" sz="2800" dirty="0" err="1">
                <a:latin typeface="Times New Roman" pitchFamily="18" charset="0"/>
                <a:cs typeface="Times New Roman" pitchFamily="18" charset="0"/>
              </a:rPr>
              <a:t>Locard's</a:t>
            </a:r>
            <a:r>
              <a:rPr lang="en-US" sz="2800" dirty="0">
                <a:latin typeface="Times New Roman" pitchFamily="18" charset="0"/>
                <a:cs typeface="Times New Roman" pitchFamily="18" charset="0"/>
              </a:rPr>
              <a:t> principle holds that the perpetrator of a crime will bring something into the crime scene and leave with something from it, and that both can be used as forensic evidence. </a:t>
            </a:r>
          </a:p>
          <a:p>
            <a:pPr marL="457200" indent="-457200" algn="just">
              <a:spcBef>
                <a:spcPct val="0"/>
              </a:spcBef>
              <a:buClrTx/>
              <a:buSzTx/>
              <a:buFont typeface="Arial" panose="020B0604020202020204" pitchFamily="34" charset="0"/>
              <a:buChar char="•"/>
            </a:pPr>
            <a:r>
              <a:rPr lang="en-US" sz="2800" dirty="0">
                <a:latin typeface="Times New Roman" pitchFamily="18" charset="0"/>
                <a:cs typeface="Times New Roman" pitchFamily="18" charset="0"/>
              </a:rPr>
              <a:t>When a crime is committed, fragmentary (or trace) evidence needs to be collected from the scene. A team of </a:t>
            </a:r>
            <a:r>
              <a:rPr lang="en-US" sz="2800" b="1" u="sng" dirty="0">
                <a:latin typeface="Times New Roman" pitchFamily="18" charset="0"/>
                <a:cs typeface="Times New Roman" pitchFamily="18" charset="0"/>
              </a:rPr>
              <a:t>specialized police technicians</a:t>
            </a:r>
            <a:r>
              <a:rPr lang="en-US" sz="2800" dirty="0">
                <a:latin typeface="Times New Roman" pitchFamily="18" charset="0"/>
                <a:cs typeface="Times New Roman" pitchFamily="18" charset="0"/>
              </a:rPr>
              <a:t> goes to the scene of the crime and seals it off, and collects forensic evidence, for example,</a:t>
            </a:r>
          </a:p>
          <a:p>
            <a:pPr lvl="1" algn="just">
              <a:spcBef>
                <a:spcPct val="0"/>
              </a:spcBef>
              <a:buClrTx/>
              <a:buSzTx/>
            </a:pPr>
            <a:r>
              <a:rPr lang="en-US" dirty="0">
                <a:latin typeface="Times New Roman" pitchFamily="18" charset="0"/>
                <a:cs typeface="Times New Roman" pitchFamily="18" charset="0"/>
              </a:rPr>
              <a:t>recording video and taking photographs of the crime scene, victim/s (if there are any) and items of evidence.</a:t>
            </a:r>
          </a:p>
        </p:txBody>
      </p:sp>
      <p:sp>
        <p:nvSpPr>
          <p:cNvPr id="6" name="Text Box 5">
            <a:extLst>
              <a:ext uri="{FF2B5EF4-FFF2-40B4-BE49-F238E27FC236}">
                <a16:creationId xmlns:a16="http://schemas.microsoft.com/office/drawing/2014/main" id="{C7116A96-8982-493B-8791-C14D1B44BCA3}"/>
              </a:ext>
            </a:extLst>
          </p:cNvPr>
          <p:cNvSpPr txBox="1">
            <a:spLocks noChangeArrowheads="1"/>
          </p:cNvSpPr>
          <p:nvPr/>
        </p:nvSpPr>
        <p:spPr bwMode="auto">
          <a:xfrm>
            <a:off x="152399" y="6244119"/>
            <a:ext cx="8832343" cy="369332"/>
          </a:xfrm>
          <a:prstGeom prst="rect">
            <a:avLst/>
          </a:prstGeom>
          <a:noFill/>
          <a:ln w="9525">
            <a:noFill/>
            <a:miter lim="800000"/>
            <a:headEnd/>
            <a:tailEnd/>
          </a:ln>
        </p:spPr>
        <p:txBody>
          <a:bodyPr wrap="square">
            <a:spAutoFit/>
          </a:bodyPr>
          <a:lstStyle/>
          <a:p>
            <a:pPr algn="just">
              <a:spcBef>
                <a:spcPct val="0"/>
              </a:spcBef>
              <a:buClrTx/>
              <a:buSzTx/>
              <a:buFontTx/>
              <a:buNone/>
            </a:pPr>
            <a:r>
              <a:rPr lang="en-US" sz="1800" dirty="0">
                <a:latin typeface="Times New Roman" pitchFamily="18" charset="0"/>
                <a:cs typeface="Times New Roman" pitchFamily="18" charset="0"/>
              </a:rPr>
              <a:t>[1] https://en.wikipedia.org/wiki/Locard%27s_exchange_principle</a:t>
            </a:r>
          </a:p>
        </p:txBody>
      </p:sp>
    </p:spTree>
    <p:extLst>
      <p:ext uri="{BB962C8B-B14F-4D97-AF65-F5344CB8AC3E}">
        <p14:creationId xmlns:p14="http://schemas.microsoft.com/office/powerpoint/2010/main" val="1250185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31</a:t>
            </a:fld>
            <a:endParaRPr lang="en-US" altLang="zh-CN"/>
          </a:p>
        </p:txBody>
      </p:sp>
      <p:sp>
        <p:nvSpPr>
          <p:cNvPr id="13" name="Text Box 5"/>
          <p:cNvSpPr txBox="1">
            <a:spLocks noChangeArrowheads="1"/>
          </p:cNvSpPr>
          <p:nvPr/>
        </p:nvSpPr>
        <p:spPr bwMode="auto">
          <a:xfrm>
            <a:off x="1014052" y="2438400"/>
            <a:ext cx="7748948" cy="1384995"/>
          </a:xfrm>
          <a:prstGeom prst="rect">
            <a:avLst/>
          </a:prstGeom>
          <a:noFill/>
          <a:ln w="9525">
            <a:noFill/>
            <a:miter lim="800000"/>
            <a:headEnd/>
            <a:tailEnd/>
          </a:ln>
        </p:spPr>
        <p:txBody>
          <a:bodyPr wrap="square">
            <a:spAutoFit/>
          </a:bodyPr>
          <a:lstStyle/>
          <a:p>
            <a:pPr algn="just">
              <a:spcBef>
                <a:spcPct val="0"/>
              </a:spcBef>
              <a:buClrTx/>
              <a:buSzTx/>
              <a:buFontTx/>
              <a:buNone/>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next page contains images some students may find graphic and disturbing. Viewer discretion is advised. </a:t>
            </a:r>
          </a:p>
        </p:txBody>
      </p:sp>
      <p:sp>
        <p:nvSpPr>
          <p:cNvPr id="14" name="TextBox 13"/>
          <p:cNvSpPr txBox="1"/>
          <p:nvPr/>
        </p:nvSpPr>
        <p:spPr>
          <a:xfrm>
            <a:off x="5334000" y="0"/>
            <a:ext cx="3810000" cy="523220"/>
          </a:xfrm>
          <a:prstGeom prst="rect">
            <a:avLst/>
          </a:prstGeom>
          <a:noFill/>
        </p:spPr>
        <p:txBody>
          <a:bodyPr wrap="square">
            <a:spAutoFit/>
          </a:bodyPr>
          <a:lstStyle/>
          <a:p>
            <a:pPr algn="ctr">
              <a:defRPr/>
            </a:pPr>
            <a:r>
              <a:rPr lang="en-US" sz="2800" b="1" dirty="0">
                <a:effectLst>
                  <a:outerShdw blurRad="38100" dist="38100" dir="2700000" algn="tl">
                    <a:srgbClr val="000000">
                      <a:alpha val="43137"/>
                    </a:srgbClr>
                  </a:outerShdw>
                </a:effectLst>
                <a:latin typeface="Bradley Hand ITC" pitchFamily="66" charset="0"/>
              </a:rPr>
              <a:t>Evidence at the scene</a:t>
            </a:r>
            <a:endParaRPr lang="en-CA" sz="2800" b="1" dirty="0">
              <a:effectLst>
                <a:outerShdw blurRad="38100" dist="38100" dir="2700000" algn="tl">
                  <a:srgbClr val="000000">
                    <a:alpha val="43137"/>
                  </a:srgbClr>
                </a:outerShdw>
              </a:effectLst>
              <a:latin typeface="Bradley Hand ITC" pitchFamily="6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32</a:t>
            </a:fld>
            <a:endParaRPr lang="en-US" altLang="zh-CN"/>
          </a:p>
        </p:txBody>
      </p:sp>
      <p:pic>
        <p:nvPicPr>
          <p:cNvPr id="122886" name="Picture 6" descr="http://us.123rf.com/400wm/400/400/pokerman/PokerMan0710/PokerMan071000236/1876561.jpg"/>
          <p:cNvPicPr>
            <a:picLocks noChangeAspect="1" noChangeArrowheads="1"/>
          </p:cNvPicPr>
          <p:nvPr/>
        </p:nvPicPr>
        <p:blipFill>
          <a:blip r:embed="rId3"/>
          <a:srcRect/>
          <a:stretch>
            <a:fillRect/>
          </a:stretch>
        </p:blipFill>
        <p:spPr bwMode="auto">
          <a:xfrm>
            <a:off x="5562600" y="1373982"/>
            <a:ext cx="2355850" cy="1547812"/>
          </a:xfrm>
          <a:prstGeom prst="rect">
            <a:avLst/>
          </a:prstGeom>
          <a:noFill/>
        </p:spPr>
      </p:pic>
      <p:pic>
        <p:nvPicPr>
          <p:cNvPr id="122888" name="Picture 8" descr="http://www.teambuildersplus.com/images/csi_finger_print.jpg"/>
          <p:cNvPicPr>
            <a:picLocks noChangeAspect="1" noChangeArrowheads="1"/>
          </p:cNvPicPr>
          <p:nvPr/>
        </p:nvPicPr>
        <p:blipFill>
          <a:blip r:embed="rId4"/>
          <a:srcRect/>
          <a:stretch>
            <a:fillRect/>
          </a:stretch>
        </p:blipFill>
        <p:spPr bwMode="auto">
          <a:xfrm>
            <a:off x="914400" y="381000"/>
            <a:ext cx="3047999" cy="2071688"/>
          </a:xfrm>
          <a:prstGeom prst="rect">
            <a:avLst/>
          </a:prstGeom>
          <a:noFill/>
        </p:spPr>
      </p:pic>
      <p:pic>
        <p:nvPicPr>
          <p:cNvPr id="122890" name="Picture 10" descr="http://kinabalukini.files.wordpress.com/2009/05/csi3.jpg"/>
          <p:cNvPicPr>
            <a:picLocks noChangeAspect="1" noChangeArrowheads="1"/>
          </p:cNvPicPr>
          <p:nvPr/>
        </p:nvPicPr>
        <p:blipFill>
          <a:blip r:embed="rId5" cstate="print"/>
          <a:srcRect/>
          <a:stretch>
            <a:fillRect/>
          </a:stretch>
        </p:blipFill>
        <p:spPr bwMode="auto">
          <a:xfrm>
            <a:off x="685800" y="2921794"/>
            <a:ext cx="2209800" cy="2336005"/>
          </a:xfrm>
          <a:prstGeom prst="rect">
            <a:avLst/>
          </a:prstGeom>
          <a:noFill/>
        </p:spPr>
      </p:pic>
      <p:pic>
        <p:nvPicPr>
          <p:cNvPr id="122892" name="Picture 12" descr="http://www.istockphoto.com/file_thumbview_approve/6380364/2/istockphoto_6380364-blood-splash.jpg"/>
          <p:cNvPicPr>
            <a:picLocks noChangeAspect="1" noChangeArrowheads="1"/>
          </p:cNvPicPr>
          <p:nvPr/>
        </p:nvPicPr>
        <p:blipFill>
          <a:blip r:embed="rId6" cstate="print"/>
          <a:srcRect/>
          <a:stretch>
            <a:fillRect/>
          </a:stretch>
        </p:blipFill>
        <p:spPr bwMode="auto">
          <a:xfrm>
            <a:off x="4540250" y="3295650"/>
            <a:ext cx="1022350" cy="1338262"/>
          </a:xfrm>
          <a:prstGeom prst="rect">
            <a:avLst/>
          </a:prstGeom>
          <a:noFill/>
        </p:spPr>
      </p:pic>
      <p:pic>
        <p:nvPicPr>
          <p:cNvPr id="122894" name="Picture 14" descr="http://www.appliedbiosystems.com/biobeat/servlet/com.celera.web.common.util.DisplayImage?imageId=108"/>
          <p:cNvPicPr>
            <a:picLocks noChangeAspect="1" noChangeArrowheads="1"/>
          </p:cNvPicPr>
          <p:nvPr/>
        </p:nvPicPr>
        <p:blipFill>
          <a:blip r:embed="rId7" cstate="print"/>
          <a:srcRect/>
          <a:stretch>
            <a:fillRect/>
          </a:stretch>
        </p:blipFill>
        <p:spPr bwMode="auto">
          <a:xfrm>
            <a:off x="6172200" y="4754165"/>
            <a:ext cx="990600" cy="808436"/>
          </a:xfrm>
          <a:prstGeom prst="rect">
            <a:avLst/>
          </a:prstGeom>
          <a:noFill/>
        </p:spPr>
      </p:pic>
      <p:pic>
        <p:nvPicPr>
          <p:cNvPr id="122896" name="Picture 16" descr="http://bp2.blogger.com/_jRvkSYyIp3w/SJgBxsNSPXI/AAAAAAAAAQ4/LdkAalN29Ss/s400/AntCreationsKnifeBlood.jpg"/>
          <p:cNvPicPr>
            <a:picLocks noChangeAspect="1" noChangeArrowheads="1"/>
          </p:cNvPicPr>
          <p:nvPr/>
        </p:nvPicPr>
        <p:blipFill>
          <a:blip r:embed="rId8"/>
          <a:srcRect/>
          <a:stretch>
            <a:fillRect/>
          </a:stretch>
        </p:blipFill>
        <p:spPr bwMode="auto">
          <a:xfrm>
            <a:off x="7010400" y="3996928"/>
            <a:ext cx="1219200" cy="757238"/>
          </a:xfrm>
          <a:prstGeom prst="rect">
            <a:avLst/>
          </a:prstGeom>
          <a:noFill/>
        </p:spPr>
      </p:pic>
      <p:sp>
        <p:nvSpPr>
          <p:cNvPr id="13" name="Text Box 5"/>
          <p:cNvSpPr txBox="1">
            <a:spLocks noChangeArrowheads="1"/>
          </p:cNvSpPr>
          <p:nvPr/>
        </p:nvSpPr>
        <p:spPr bwMode="auto">
          <a:xfrm>
            <a:off x="662154" y="6019800"/>
            <a:ext cx="7629012" cy="646331"/>
          </a:xfrm>
          <a:prstGeom prst="rect">
            <a:avLst/>
          </a:prstGeom>
          <a:noFill/>
          <a:ln w="9525">
            <a:noFill/>
            <a:miter lim="800000"/>
            <a:headEnd/>
            <a:tailEnd/>
          </a:ln>
        </p:spPr>
        <p:txBody>
          <a:bodyPr wrap="none">
            <a:spAutoFit/>
          </a:bodyPr>
          <a:lstStyle/>
          <a:p>
            <a:pPr algn="just">
              <a:spcBef>
                <a:spcPct val="0"/>
              </a:spcBef>
              <a:buClrTx/>
              <a:buSzTx/>
              <a:buFontTx/>
              <a:buNone/>
            </a:pPr>
            <a:r>
              <a:rPr lang="en-US" sz="1800" b="1" dirty="0">
                <a:effectLst>
                  <a:outerShdw blurRad="38100" dist="38100" dir="2700000" algn="tl">
                    <a:srgbClr val="000000">
                      <a:alpha val="43137"/>
                    </a:srgbClr>
                  </a:outerShdw>
                </a:effectLst>
                <a:latin typeface="Times New Roman" pitchFamily="18" charset="0"/>
                <a:cs typeface="Times New Roman" pitchFamily="18" charset="0"/>
              </a:rPr>
              <a:t>*This page contains images some students may find graphic and disturbing.</a:t>
            </a:r>
          </a:p>
          <a:p>
            <a:pPr algn="just">
              <a:spcBef>
                <a:spcPct val="0"/>
              </a:spcBef>
              <a:buClrTx/>
              <a:buSzTx/>
              <a:buFontTx/>
              <a:buNone/>
            </a:pPr>
            <a:r>
              <a:rPr lang="en-US" sz="1800" b="1" dirty="0">
                <a:effectLst>
                  <a:outerShdw blurRad="38100" dist="38100" dir="2700000" algn="tl">
                    <a:srgbClr val="000000">
                      <a:alpha val="43137"/>
                    </a:srgbClr>
                  </a:outerShdw>
                </a:effectLst>
                <a:latin typeface="Times New Roman" pitchFamily="18" charset="0"/>
                <a:cs typeface="Times New Roman" pitchFamily="18" charset="0"/>
              </a:rPr>
              <a:t>Viewer discretion is advised. </a:t>
            </a:r>
          </a:p>
        </p:txBody>
      </p:sp>
      <p:sp>
        <p:nvSpPr>
          <p:cNvPr id="14" name="TextBox 13"/>
          <p:cNvSpPr txBox="1"/>
          <p:nvPr/>
        </p:nvSpPr>
        <p:spPr>
          <a:xfrm>
            <a:off x="4419600" y="0"/>
            <a:ext cx="4724400" cy="523220"/>
          </a:xfrm>
          <a:prstGeom prst="rect">
            <a:avLst/>
          </a:prstGeom>
          <a:noFill/>
        </p:spPr>
        <p:txBody>
          <a:bodyPr wrap="square">
            <a:spAutoFit/>
          </a:bodyPr>
          <a:lstStyle/>
          <a:p>
            <a:pPr algn="ctr">
              <a:defRPr/>
            </a:pPr>
            <a:r>
              <a:rPr lang="en-US" sz="2800" b="1" dirty="0">
                <a:effectLst>
                  <a:outerShdw blurRad="38100" dist="38100" dir="2700000" algn="tl">
                    <a:srgbClr val="000000">
                      <a:alpha val="43137"/>
                    </a:srgbClr>
                  </a:outerShdw>
                </a:effectLst>
                <a:latin typeface="Bradley Hand ITC" pitchFamily="66" charset="0"/>
              </a:rPr>
              <a:t>Evidence at the scene (cont’d)</a:t>
            </a:r>
            <a:endParaRPr lang="en-CA" sz="2800" b="1" dirty="0">
              <a:effectLst>
                <a:outerShdw blurRad="38100" dist="38100" dir="2700000" algn="tl">
                  <a:srgbClr val="000000">
                    <a:alpha val="43137"/>
                  </a:srgbClr>
                </a:outerShdw>
              </a:effectLst>
              <a:latin typeface="Bradley Hand ITC"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34400" cy="1490663"/>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r>
              <a:rPr lang="en-US" b="1" u="none" dirty="0">
                <a:effectLst>
                  <a:outerShdw blurRad="38100" dist="38100" dir="2700000" algn="tl">
                    <a:srgbClr val="000000">
                      <a:alpha val="43137"/>
                    </a:srgbClr>
                  </a:outerShdw>
                </a:effectLst>
              </a:rPr>
              <a:t> </a:t>
            </a:r>
            <a:br>
              <a:rPr lang="en-US" b="1" u="none" dirty="0">
                <a:effectLst>
                  <a:outerShdw blurRad="38100" dist="38100" dir="2700000" algn="tl">
                    <a:srgbClr val="000000">
                      <a:alpha val="43137"/>
                    </a:srgbClr>
                  </a:outerShdw>
                </a:effectLst>
              </a:rPr>
            </a:br>
            <a:r>
              <a:rPr lang="en-US" b="1" u="none" dirty="0">
                <a:effectLst>
                  <a:outerShdw blurRad="38100" dist="38100" dir="2700000" algn="tl">
                    <a:srgbClr val="000000">
                      <a:alpha val="43137"/>
                    </a:srgbClr>
                  </a:outerShdw>
                </a:effectLst>
              </a:rPr>
              <a:t>		</a:t>
            </a:r>
            <a:r>
              <a:rPr lang="en-US" b="1" u="none" dirty="0">
                <a:solidFill>
                  <a:srgbClr val="FF0000"/>
                </a:solidFill>
                <a:effectLst>
                  <a:outerShdw blurRad="38100" dist="38100" dir="2700000" algn="tl">
                    <a:srgbClr val="000000">
                      <a:alpha val="43137"/>
                    </a:srgbClr>
                  </a:outerShdw>
                </a:effectLst>
                <a:latin typeface="Comic Sans MS" pitchFamily="66" charset="0"/>
              </a:rPr>
              <a:t> </a:t>
            </a:r>
            <a:r>
              <a:rPr 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Digital Age</a:t>
            </a:r>
            <a:r>
              <a:rPr lang="en-US" b="1" u="none" dirty="0">
                <a:effectLst>
                  <a:outerShdw blurRad="38100" dist="38100" dir="2700000" algn="tl">
                    <a:srgbClr val="000000">
                      <a:alpha val="43137"/>
                    </a:srgbClr>
                  </a:outerShdw>
                </a:effectLst>
                <a:latin typeface="Times New Roman" pitchFamily="18" charset="0"/>
                <a:cs typeface="Times New Roman" pitchFamily="18" charset="0"/>
              </a:rPr>
              <a:t> </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24930" name="Picture 2" descr="http://www.markstechnologynews.com/wp-content/uploads/2009/05/polaroid-pogo-the-instant-camera-jumps-into-the-digital-age-1.jpg"/>
          <p:cNvPicPr>
            <a:picLocks noChangeAspect="1" noChangeArrowheads="1"/>
          </p:cNvPicPr>
          <p:nvPr/>
        </p:nvPicPr>
        <p:blipFill>
          <a:blip r:embed="rId3"/>
          <a:srcRect/>
          <a:stretch>
            <a:fillRect/>
          </a:stretch>
        </p:blipFill>
        <p:spPr bwMode="auto">
          <a:xfrm>
            <a:off x="6460331" y="614363"/>
            <a:ext cx="2112169" cy="1519237"/>
          </a:xfrm>
          <a:prstGeom prst="rect">
            <a:avLst/>
          </a:prstGeom>
          <a:noFill/>
        </p:spPr>
      </p:pic>
      <p:pic>
        <p:nvPicPr>
          <p:cNvPr id="124932" name="Picture 4" descr="http://www.limousincomputers.com/images/computer%20pic.jpg"/>
          <p:cNvPicPr>
            <a:picLocks noChangeAspect="1" noChangeArrowheads="1"/>
          </p:cNvPicPr>
          <p:nvPr/>
        </p:nvPicPr>
        <p:blipFill>
          <a:blip r:embed="rId4"/>
          <a:srcRect/>
          <a:stretch>
            <a:fillRect/>
          </a:stretch>
        </p:blipFill>
        <p:spPr bwMode="auto">
          <a:xfrm>
            <a:off x="380999" y="1217611"/>
            <a:ext cx="1905001" cy="2185194"/>
          </a:xfrm>
          <a:prstGeom prst="rect">
            <a:avLst/>
          </a:prstGeom>
          <a:noFill/>
        </p:spPr>
      </p:pic>
      <p:pic>
        <p:nvPicPr>
          <p:cNvPr id="124934" name="Picture 6" descr="http://talkinstuff.files.wordpress.com/2009/05/laptop.jpg"/>
          <p:cNvPicPr>
            <a:picLocks noChangeAspect="1" noChangeArrowheads="1"/>
          </p:cNvPicPr>
          <p:nvPr/>
        </p:nvPicPr>
        <p:blipFill>
          <a:blip r:embed="rId5"/>
          <a:srcRect/>
          <a:stretch>
            <a:fillRect/>
          </a:stretch>
        </p:blipFill>
        <p:spPr bwMode="auto">
          <a:xfrm>
            <a:off x="3195637" y="2133600"/>
            <a:ext cx="2133600" cy="1852613"/>
          </a:xfrm>
          <a:prstGeom prst="rect">
            <a:avLst/>
          </a:prstGeom>
          <a:noFill/>
        </p:spPr>
      </p:pic>
      <p:pic>
        <p:nvPicPr>
          <p:cNvPr id="23" name="Picture 2" descr="http://tbn3.google.com/images?q=tbn:RDMrRfcms8gqmM:http://media.truckblog.com/ai/2008/3362.jpg"/>
          <p:cNvPicPr>
            <a:picLocks noChangeAspect="1" noChangeArrowheads="1"/>
          </p:cNvPicPr>
          <p:nvPr/>
        </p:nvPicPr>
        <p:blipFill>
          <a:blip r:embed="rId6"/>
          <a:srcRect/>
          <a:stretch>
            <a:fillRect/>
          </a:stretch>
        </p:blipFill>
        <p:spPr bwMode="auto">
          <a:xfrm>
            <a:off x="5329237" y="4273151"/>
            <a:ext cx="1447800" cy="1695450"/>
          </a:xfrm>
          <a:prstGeom prst="rect">
            <a:avLst/>
          </a:prstGeom>
          <a:noFill/>
          <a:ln w="9525">
            <a:noFill/>
            <a:miter lim="800000"/>
            <a:headEnd/>
            <a:tailEnd/>
          </a:ln>
        </p:spPr>
      </p:pic>
      <p:pic>
        <p:nvPicPr>
          <p:cNvPr id="124936" name="Picture 8" descr="http://www.our-picks.com/wp-content/uploads/2007/08/cruzer_usb_drive.gif"/>
          <p:cNvPicPr>
            <a:picLocks noChangeAspect="1" noChangeArrowheads="1"/>
          </p:cNvPicPr>
          <p:nvPr/>
        </p:nvPicPr>
        <p:blipFill>
          <a:blip r:embed="rId7"/>
          <a:srcRect/>
          <a:stretch>
            <a:fillRect/>
          </a:stretch>
        </p:blipFill>
        <p:spPr bwMode="auto">
          <a:xfrm>
            <a:off x="469106" y="3410345"/>
            <a:ext cx="2726531" cy="1710531"/>
          </a:xfrm>
          <a:prstGeom prst="rect">
            <a:avLst/>
          </a:prstGeom>
          <a:noFill/>
        </p:spPr>
      </p:pic>
      <p:pic>
        <p:nvPicPr>
          <p:cNvPr id="124938" name="Picture 10" descr="http://www.elpasoteller911.org/files/cell_phone.png"/>
          <p:cNvPicPr>
            <a:picLocks noChangeAspect="1" noChangeArrowheads="1"/>
          </p:cNvPicPr>
          <p:nvPr/>
        </p:nvPicPr>
        <p:blipFill>
          <a:blip r:embed="rId8"/>
          <a:srcRect/>
          <a:stretch>
            <a:fillRect/>
          </a:stretch>
        </p:blipFill>
        <p:spPr bwMode="auto">
          <a:xfrm>
            <a:off x="3667125" y="5029200"/>
            <a:ext cx="1362075" cy="1710530"/>
          </a:xfrm>
          <a:prstGeom prst="rect">
            <a:avLst/>
          </a:prstGeom>
          <a:noFill/>
        </p:spPr>
      </p:pic>
      <p:pic>
        <p:nvPicPr>
          <p:cNvPr id="124940" name="Picture 12" descr="http://news.cnet.com/i/ne/p/2005/Xbox360full_500x526.jpg"/>
          <p:cNvPicPr>
            <a:picLocks noChangeAspect="1" noChangeArrowheads="1"/>
          </p:cNvPicPr>
          <p:nvPr/>
        </p:nvPicPr>
        <p:blipFill>
          <a:blip r:embed="rId9"/>
          <a:srcRect/>
          <a:stretch>
            <a:fillRect/>
          </a:stretch>
        </p:blipFill>
        <p:spPr bwMode="auto">
          <a:xfrm>
            <a:off x="5624512" y="2278462"/>
            <a:ext cx="1457325" cy="1707751"/>
          </a:xfrm>
          <a:prstGeom prst="rect">
            <a:avLst/>
          </a:prstGeom>
          <a:noFill/>
        </p:spPr>
      </p:pic>
      <p:pic>
        <p:nvPicPr>
          <p:cNvPr id="124942" name="Picture 14" descr="http://pective.com/m/sd-card"/>
          <p:cNvPicPr>
            <a:picLocks noChangeAspect="1" noChangeArrowheads="1"/>
          </p:cNvPicPr>
          <p:nvPr/>
        </p:nvPicPr>
        <p:blipFill>
          <a:blip r:embed="rId10" cstate="print"/>
          <a:srcRect/>
          <a:stretch>
            <a:fillRect/>
          </a:stretch>
        </p:blipFill>
        <p:spPr bwMode="auto">
          <a:xfrm>
            <a:off x="1506141" y="4749002"/>
            <a:ext cx="1160859" cy="1575598"/>
          </a:xfrm>
          <a:prstGeom prst="rect">
            <a:avLst/>
          </a:prstGeom>
          <a:noFill/>
        </p:spPr>
      </p:pic>
      <p:sp>
        <p:nvSpPr>
          <p:cNvPr id="12" name="Slide Number Placeholder 3"/>
          <p:cNvSpPr>
            <a:spLocks noGrp="1"/>
          </p:cNvSpPr>
          <p:nvPr>
            <p:ph type="sldNum" sz="quarter" idx="12"/>
          </p:nvPr>
        </p:nvSpPr>
        <p:spPr>
          <a:xfrm>
            <a:off x="7994650" y="6400800"/>
            <a:ext cx="768350" cy="457200"/>
          </a:xfrm>
        </p:spPr>
        <p:txBody>
          <a:bodyPr/>
          <a:lstStyle/>
          <a:p>
            <a:pPr>
              <a:defRPr/>
            </a:pPr>
            <a:fld id="{2DCE2817-7FD7-4085-B3F0-EB0F76BFD879}" type="slidenum">
              <a:rPr lang="en-US" smtClean="0"/>
              <a:pPr>
                <a:defRPr/>
              </a:pPr>
              <a:t>33</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4932"/>
                                        </p:tgtEl>
                                        <p:attrNameLst>
                                          <p:attrName>style.visibility</p:attrName>
                                        </p:attrNameLst>
                                      </p:cBhvr>
                                      <p:to>
                                        <p:strVal val="visible"/>
                                      </p:to>
                                    </p:set>
                                    <p:animEffect transition="in" filter="checkerboard(across)">
                                      <p:cBhvr>
                                        <p:cTn id="7" dur="500"/>
                                        <p:tgtEl>
                                          <p:spTgt spid="12493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24934"/>
                                        </p:tgtEl>
                                        <p:attrNameLst>
                                          <p:attrName>style.visibility</p:attrName>
                                        </p:attrNameLst>
                                      </p:cBhvr>
                                      <p:to>
                                        <p:strVal val="visible"/>
                                      </p:to>
                                    </p:set>
                                    <p:animEffect transition="in" filter="checkerboard(across)">
                                      <p:cBhvr>
                                        <p:cTn id="11" dur="500"/>
                                        <p:tgtEl>
                                          <p:spTgt spid="124934"/>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24930"/>
                                        </p:tgtEl>
                                        <p:attrNameLst>
                                          <p:attrName>style.visibility</p:attrName>
                                        </p:attrNameLst>
                                      </p:cBhvr>
                                      <p:to>
                                        <p:strVal val="visible"/>
                                      </p:to>
                                    </p:set>
                                    <p:animEffect transition="in" filter="checkerboard(across)">
                                      <p:cBhvr>
                                        <p:cTn id="15" dur="500"/>
                                        <p:tgtEl>
                                          <p:spTgt spid="124930"/>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124940"/>
                                        </p:tgtEl>
                                        <p:attrNameLst>
                                          <p:attrName>style.visibility</p:attrName>
                                        </p:attrNameLst>
                                      </p:cBhvr>
                                      <p:to>
                                        <p:strVal val="visible"/>
                                      </p:to>
                                    </p:set>
                                    <p:animEffect transition="in" filter="checkerboard(across)">
                                      <p:cBhvr>
                                        <p:cTn id="19" dur="500"/>
                                        <p:tgtEl>
                                          <p:spTgt spid="124940"/>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124936"/>
                                        </p:tgtEl>
                                        <p:attrNameLst>
                                          <p:attrName>style.visibility</p:attrName>
                                        </p:attrNameLst>
                                      </p:cBhvr>
                                      <p:to>
                                        <p:strVal val="visible"/>
                                      </p:to>
                                    </p:set>
                                    <p:animEffect transition="in" filter="checkerboard(across)">
                                      <p:cBhvr>
                                        <p:cTn id="23" dur="500"/>
                                        <p:tgtEl>
                                          <p:spTgt spid="124936"/>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124942"/>
                                        </p:tgtEl>
                                        <p:attrNameLst>
                                          <p:attrName>style.visibility</p:attrName>
                                        </p:attrNameLst>
                                      </p:cBhvr>
                                      <p:to>
                                        <p:strVal val="visible"/>
                                      </p:to>
                                    </p:set>
                                    <p:animEffect transition="in" filter="checkerboard(across)">
                                      <p:cBhvr>
                                        <p:cTn id="27" dur="500"/>
                                        <p:tgtEl>
                                          <p:spTgt spid="124942"/>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124938"/>
                                        </p:tgtEl>
                                        <p:attrNameLst>
                                          <p:attrName>style.visibility</p:attrName>
                                        </p:attrNameLst>
                                      </p:cBhvr>
                                      <p:to>
                                        <p:strVal val="visible"/>
                                      </p:to>
                                    </p:set>
                                    <p:animEffect transition="in" filter="checkerboard(across)">
                                      <p:cBhvr>
                                        <p:cTn id="31" dur="500"/>
                                        <p:tgtEl>
                                          <p:spTgt spid="124938"/>
                                        </p:tgtEl>
                                      </p:cBhvr>
                                    </p:animEffect>
                                  </p:childTnLst>
                                </p:cTn>
                              </p:par>
                            </p:childTnLst>
                          </p:cTn>
                        </p:par>
                        <p:par>
                          <p:cTn id="32" fill="hold">
                            <p:stCondLst>
                              <p:cond delay="3500"/>
                            </p:stCondLst>
                            <p:childTnLst>
                              <p:par>
                                <p:cTn id="33" presetID="5" presetClass="entr" presetSubtype="1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heckerboard(across)">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34400" cy="1490663"/>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r>
              <a:rPr lang="en-US" b="1" u="none" dirty="0">
                <a:effectLst>
                  <a:outerShdw blurRad="38100" dist="38100" dir="2700000" algn="tl">
                    <a:srgbClr val="000000">
                      <a:alpha val="43137"/>
                    </a:srgbClr>
                  </a:outerShdw>
                </a:effectLst>
              </a:rPr>
              <a:t> </a:t>
            </a:r>
            <a:br>
              <a:rPr lang="en-US" b="1" u="none" dirty="0">
                <a:effectLst>
                  <a:outerShdw blurRad="38100" dist="38100" dir="2700000" algn="tl">
                    <a:srgbClr val="000000">
                      <a:alpha val="43137"/>
                    </a:srgbClr>
                  </a:outerShdw>
                </a:effectLst>
              </a:rPr>
            </a:br>
            <a:r>
              <a:rPr lang="en-US" b="1" u="none" dirty="0">
                <a:effectLst>
                  <a:outerShdw blurRad="38100" dist="38100" dir="2700000" algn="tl">
                    <a:srgbClr val="000000">
                      <a:alpha val="43137"/>
                    </a:srgbClr>
                  </a:outerShdw>
                </a:effectLst>
              </a:rPr>
              <a:t>		</a:t>
            </a:r>
            <a:r>
              <a:rPr lang="en-US" b="1" u="none" dirty="0">
                <a:solidFill>
                  <a:srgbClr val="FF0000"/>
                </a:solidFill>
                <a:effectLst>
                  <a:outerShdw blurRad="38100" dist="38100" dir="2700000" algn="tl">
                    <a:srgbClr val="000000">
                      <a:alpha val="43137"/>
                    </a:srgbClr>
                  </a:outerShdw>
                </a:effectLst>
                <a:latin typeface="Comic Sans MS" pitchFamily="66" charset="0"/>
              </a:rPr>
              <a:t> </a:t>
            </a:r>
            <a:r>
              <a:rPr 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Digital </a:t>
            </a:r>
            <a:r>
              <a:rPr lang="en-US" alt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Age (cont’d)</a:t>
            </a:r>
            <a:endParaRPr lang="en-CA" alt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9250" name="Picture 2"/>
          <p:cNvPicPr>
            <a:picLocks noChangeAspect="1" noChangeArrowheads="1"/>
          </p:cNvPicPr>
          <p:nvPr/>
        </p:nvPicPr>
        <p:blipFill>
          <a:blip r:embed="rId3"/>
          <a:srcRect/>
          <a:stretch>
            <a:fillRect/>
          </a:stretch>
        </p:blipFill>
        <p:spPr bwMode="auto">
          <a:xfrm>
            <a:off x="781222" y="2046672"/>
            <a:ext cx="2209800" cy="1559586"/>
          </a:xfrm>
          <a:prstGeom prst="rect">
            <a:avLst/>
          </a:prstGeom>
          <a:noFill/>
          <a:ln w="9525">
            <a:noFill/>
            <a:miter lim="800000"/>
            <a:headEnd/>
            <a:tailEnd/>
          </a:ln>
        </p:spPr>
      </p:pic>
      <p:pic>
        <p:nvPicPr>
          <p:cNvPr id="2050" name="Picture 2" descr="http://www.bully.ca/wp-content/uploads/2012/04/what-is-cyber-bully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033722"/>
            <a:ext cx="3145072" cy="15725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http://sosueme.ie/wp-content/uploads/2011/04/free-dating-adv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6122" y="3429000"/>
            <a:ext cx="2219153" cy="14906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bwMode="auto">
          <a:xfrm>
            <a:off x="457201" y="4800600"/>
            <a:ext cx="5076997" cy="1143000"/>
          </a:xfrm>
          <a:prstGeom prst="rect">
            <a:avLst/>
          </a:prstGeom>
          <a:noFill/>
          <a:ln w="9525">
            <a:noFill/>
            <a:miter lim="800000"/>
            <a:headEnd/>
            <a:tailEnd/>
          </a:ln>
        </p:spPr>
        <p:txBody>
          <a:bodyPr/>
          <a:lstStyle/>
          <a:p>
            <a:pPr algn="ctr">
              <a:spcBef>
                <a:spcPts val="0"/>
              </a:spcBef>
              <a:defRPr/>
            </a:pPr>
            <a:r>
              <a:rPr lang="en-CA" kern="0" dirty="0">
                <a:solidFill>
                  <a:srgbClr val="C00000"/>
                </a:solidFill>
                <a:latin typeface="Times New Roman" pitchFamily="18" charset="0"/>
                <a:cs typeface="Times New Roman" pitchFamily="18" charset="0"/>
              </a:rPr>
              <a:t>Doctored photos damage someone's reputation</a:t>
            </a:r>
          </a:p>
          <a:p>
            <a:pPr algn="ctr">
              <a:spcBef>
                <a:spcPts val="0"/>
              </a:spcBef>
              <a:defRPr/>
            </a:pPr>
            <a:r>
              <a:rPr lang="en-CA" kern="0" dirty="0">
                <a:solidFill>
                  <a:srgbClr val="C00000"/>
                </a:solidFill>
                <a:latin typeface="Times New Roman" pitchFamily="18" charset="0"/>
                <a:cs typeface="Times New Roman" pitchFamily="18" charset="0"/>
              </a:rPr>
              <a:t>“seeing is no longer believing”</a:t>
            </a:r>
            <a:endParaRPr lang="en-US" kern="0" dirty="0">
              <a:solidFill>
                <a:srgbClr val="C00000"/>
              </a:solidFill>
              <a:latin typeface="Times New Roman" pitchFamily="18" charset="0"/>
              <a:cs typeface="Times New Roman" pitchFamily="18" charset="0"/>
            </a:endParaRPr>
          </a:p>
        </p:txBody>
      </p:sp>
      <p:sp>
        <p:nvSpPr>
          <p:cNvPr id="8" name="Slide Number Placeholder 3"/>
          <p:cNvSpPr>
            <a:spLocks noGrp="1"/>
          </p:cNvSpPr>
          <p:nvPr>
            <p:ph type="sldNum" sz="quarter" idx="12"/>
          </p:nvPr>
        </p:nvSpPr>
        <p:spPr>
          <a:xfrm>
            <a:off x="7994650" y="6400800"/>
            <a:ext cx="768350" cy="457200"/>
          </a:xfrm>
        </p:spPr>
        <p:txBody>
          <a:bodyPr/>
          <a:lstStyle/>
          <a:p>
            <a:pPr>
              <a:defRPr/>
            </a:pPr>
            <a:fld id="{2DCE2817-7FD7-4085-B3F0-EB0F76BFD879}" type="slidenum">
              <a:rPr lang="en-US" smtClean="0"/>
              <a:pPr>
                <a:defRPr/>
              </a:pPr>
              <a:t>34</a:t>
            </a:fld>
            <a:endParaRPr lang="en-US"/>
          </a:p>
        </p:txBody>
      </p:sp>
      <p:sp>
        <p:nvSpPr>
          <p:cNvPr id="9" name="TextBox 8">
            <a:extLst>
              <a:ext uri="{FF2B5EF4-FFF2-40B4-BE49-F238E27FC236}">
                <a16:creationId xmlns:a16="http://schemas.microsoft.com/office/drawing/2014/main" id="{30E6BDA9-3132-495A-8CFE-B51378775C51}"/>
              </a:ext>
            </a:extLst>
          </p:cNvPr>
          <p:cNvSpPr txBox="1"/>
          <p:nvPr/>
        </p:nvSpPr>
        <p:spPr>
          <a:xfrm>
            <a:off x="152400" y="6046857"/>
            <a:ext cx="8534399"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[1] https://www.wsj.com/articles/fraudsters-use-ai-to-mimic-ceos-voice-in-unusual-cybercrime-case-11567157402</a:t>
            </a:r>
          </a:p>
        </p:txBody>
      </p:sp>
      <p:pic>
        <p:nvPicPr>
          <p:cNvPr id="1026" name="Picture 2">
            <a:extLst>
              <a:ext uri="{FF2B5EF4-FFF2-40B4-BE49-F238E27FC236}">
                <a16:creationId xmlns:a16="http://schemas.microsoft.com/office/drawing/2014/main" id="{B274DAA8-A25D-4E71-985F-941D217B5F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7602" y="3044449"/>
            <a:ext cx="3087800" cy="205733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a:extLst>
              <a:ext uri="{FF2B5EF4-FFF2-40B4-BE49-F238E27FC236}">
                <a16:creationId xmlns:a16="http://schemas.microsoft.com/office/drawing/2014/main" id="{74C448F1-8973-4E85-8663-BDBDDF814876}"/>
              </a:ext>
            </a:extLst>
          </p:cNvPr>
          <p:cNvSpPr txBox="1">
            <a:spLocks noChangeArrowheads="1"/>
          </p:cNvSpPr>
          <p:nvPr/>
        </p:nvSpPr>
        <p:spPr bwMode="auto">
          <a:xfrm>
            <a:off x="5585701" y="5027393"/>
            <a:ext cx="3087800" cy="1093857"/>
          </a:xfrm>
          <a:prstGeom prst="rect">
            <a:avLst/>
          </a:prstGeom>
          <a:noFill/>
          <a:ln w="9525">
            <a:noFill/>
            <a:miter lim="800000"/>
            <a:headEnd/>
            <a:tailEnd/>
          </a:ln>
        </p:spPr>
        <p:txBody>
          <a:bodyPr/>
          <a:lstStyle/>
          <a:p>
            <a:pPr algn="ctr">
              <a:spcBef>
                <a:spcPts val="0"/>
              </a:spcBef>
              <a:defRPr/>
            </a:pPr>
            <a:r>
              <a:rPr lang="en-US" kern="0" dirty="0">
                <a:solidFill>
                  <a:srgbClr val="7030A0"/>
                </a:solidFill>
                <a:latin typeface="Times New Roman" pitchFamily="18" charset="0"/>
                <a:cs typeface="Times New Roman" pitchFamily="18" charset="0"/>
              </a:rPr>
              <a:t>Fraudsters Used AI to impersonate someone’s voice</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t2.gstatic.com/images?q=tbn:RhpqGdts15Uh-M:http://www.masoncrest.com/images/books/748/page_1.jpg"/>
          <p:cNvPicPr>
            <a:picLocks noChangeAspect="1" noChangeArrowheads="1"/>
          </p:cNvPicPr>
          <p:nvPr/>
        </p:nvPicPr>
        <p:blipFill>
          <a:blip r:embed="rId3"/>
          <a:srcRect/>
          <a:stretch>
            <a:fillRect/>
          </a:stretch>
        </p:blipFill>
        <p:spPr bwMode="auto">
          <a:xfrm>
            <a:off x="8086725" y="85724"/>
            <a:ext cx="981075" cy="1131889"/>
          </a:xfrm>
          <a:prstGeom prst="rect">
            <a:avLst/>
          </a:prstGeom>
          <a:noFill/>
        </p:spPr>
      </p:pic>
      <p:pic>
        <p:nvPicPr>
          <p:cNvPr id="1028" name="Picture 4" descr="http://www.hueandcry.com/blog/wp-content/uploads/2013/11/cyber-crim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667000"/>
            <a:ext cx="4463784"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370" y="1524000"/>
            <a:ext cx="1780741" cy="178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2">
            <a:extLst>
              <a:ext uri="{FF2B5EF4-FFF2-40B4-BE49-F238E27FC236}">
                <a16:creationId xmlns:a16="http://schemas.microsoft.com/office/drawing/2014/main" id="{03A689B0-2E8A-4037-9612-29E5DFEFE459}"/>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8F6D765-499E-4957-B84C-40BB8B7FE78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35</a:t>
            </a:fld>
            <a:endParaRPr lang="en-US" altLang="zh-CN" sz="1400">
              <a:latin typeface="Times New Roman" panose="02020603050405020304" pitchFamily="18" charset="0"/>
              <a:ea typeface="宋体" panose="02010600030101010101" pitchFamily="2" charset="-122"/>
            </a:endParaRPr>
          </a:p>
        </p:txBody>
      </p:sp>
      <p:sp>
        <p:nvSpPr>
          <p:cNvPr id="8" name="Title 1">
            <a:extLst>
              <a:ext uri="{FF2B5EF4-FFF2-40B4-BE49-F238E27FC236}">
                <a16:creationId xmlns:a16="http://schemas.microsoft.com/office/drawing/2014/main" id="{27413A25-448F-4AA4-82BC-DB503DF206C1}"/>
              </a:ext>
            </a:extLst>
          </p:cNvPr>
          <p:cNvSpPr>
            <a:spLocks noGrp="1"/>
          </p:cNvSpPr>
          <p:nvPr>
            <p:ph type="title"/>
          </p:nvPr>
        </p:nvSpPr>
        <p:spPr>
          <a:xfrm>
            <a:off x="381000" y="76200"/>
            <a:ext cx="8534400" cy="1490663"/>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r>
              <a:rPr lang="en-US" b="1" u="none" dirty="0">
                <a:effectLst>
                  <a:outerShdw blurRad="38100" dist="38100" dir="2700000" algn="tl">
                    <a:srgbClr val="000000">
                      <a:alpha val="43137"/>
                    </a:srgbClr>
                  </a:outerShdw>
                </a:effectLst>
              </a:rPr>
              <a:t> </a:t>
            </a:r>
            <a:br>
              <a:rPr lang="en-US" b="1" u="none" dirty="0">
                <a:effectLst>
                  <a:outerShdw blurRad="38100" dist="38100" dir="2700000" algn="tl">
                    <a:srgbClr val="000000">
                      <a:alpha val="43137"/>
                    </a:srgbClr>
                  </a:outerShdw>
                </a:effectLst>
              </a:rPr>
            </a:br>
            <a:r>
              <a:rPr lang="en-US" b="1" u="none" dirty="0">
                <a:effectLst>
                  <a:outerShdw blurRad="38100" dist="38100" dir="2700000" algn="tl">
                    <a:srgbClr val="000000">
                      <a:alpha val="43137"/>
                    </a:srgbClr>
                  </a:outerShdw>
                </a:effectLst>
              </a:rPr>
              <a:t>		</a:t>
            </a:r>
            <a:r>
              <a:rPr lang="en-US" b="1" u="none" dirty="0">
                <a:solidFill>
                  <a:srgbClr val="FF0000"/>
                </a:solidFill>
                <a:effectLst>
                  <a:outerShdw blurRad="38100" dist="38100" dir="2700000" algn="tl">
                    <a:srgbClr val="000000">
                      <a:alpha val="43137"/>
                    </a:srgbClr>
                  </a:outerShdw>
                </a:effectLst>
                <a:latin typeface="Comic Sans MS" pitchFamily="66" charset="0"/>
              </a:rPr>
              <a:t> </a:t>
            </a:r>
            <a:r>
              <a:rPr 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Digital </a:t>
            </a:r>
            <a:r>
              <a:rPr lang="en-US" alt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Age (cont’d)</a:t>
            </a:r>
            <a:endParaRPr lang="en-CA" alt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773112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36</a:t>
            </a:fld>
            <a:endParaRPr lang="en-US" altLang="zh-CN"/>
          </a:p>
        </p:txBody>
      </p:sp>
      <p:pic>
        <p:nvPicPr>
          <p:cNvPr id="128002" name="Picture 2" descr="http://www.istockphoto.com/file_thumbview_approve/3781575/2/istockphoto_3781575-computer-crime.jpg"/>
          <p:cNvPicPr>
            <a:picLocks noChangeAspect="1" noChangeArrowheads="1"/>
          </p:cNvPicPr>
          <p:nvPr/>
        </p:nvPicPr>
        <p:blipFill>
          <a:blip r:embed="rId3"/>
          <a:srcRect/>
          <a:stretch>
            <a:fillRect/>
          </a:stretch>
        </p:blipFill>
        <p:spPr bwMode="auto">
          <a:xfrm>
            <a:off x="381000" y="0"/>
            <a:ext cx="1600200" cy="2286000"/>
          </a:xfrm>
          <a:prstGeom prst="rect">
            <a:avLst/>
          </a:prstGeom>
          <a:noFill/>
        </p:spPr>
      </p:pic>
      <p:pic>
        <p:nvPicPr>
          <p:cNvPr id="128004" name="Picture 4" descr="http://blog.kw.com/files/2009/11/Computer_Crime_Scene.jpg"/>
          <p:cNvPicPr>
            <a:picLocks noChangeAspect="1" noChangeArrowheads="1"/>
          </p:cNvPicPr>
          <p:nvPr/>
        </p:nvPicPr>
        <p:blipFill>
          <a:blip r:embed="rId4"/>
          <a:srcRect/>
          <a:stretch>
            <a:fillRect/>
          </a:stretch>
        </p:blipFill>
        <p:spPr bwMode="auto">
          <a:xfrm>
            <a:off x="2590800" y="1066801"/>
            <a:ext cx="3352799" cy="2143125"/>
          </a:xfrm>
          <a:prstGeom prst="rect">
            <a:avLst/>
          </a:prstGeom>
          <a:noFill/>
        </p:spPr>
      </p:pic>
      <p:pic>
        <p:nvPicPr>
          <p:cNvPr id="15" name="Picture 16" descr="Digital Evidence"/>
          <p:cNvPicPr>
            <a:picLocks noChangeAspect="1" noChangeArrowheads="1"/>
          </p:cNvPicPr>
          <p:nvPr/>
        </p:nvPicPr>
        <p:blipFill>
          <a:blip r:embed="rId5"/>
          <a:srcRect/>
          <a:stretch>
            <a:fillRect/>
          </a:stretch>
        </p:blipFill>
        <p:spPr bwMode="auto">
          <a:xfrm>
            <a:off x="7239000" y="4273151"/>
            <a:ext cx="1657350" cy="792161"/>
          </a:xfrm>
          <a:prstGeom prst="rect">
            <a:avLst/>
          </a:prstGeom>
          <a:noFill/>
        </p:spPr>
      </p:pic>
      <p:pic>
        <p:nvPicPr>
          <p:cNvPr id="16" name="Picture 18" descr="http://t0.gstatic.com/images?q=tbn:vXPAHzSYrqbmUM:http://www.metaspheremedia.com/image/capimg/capdbinte.jpg"/>
          <p:cNvPicPr>
            <a:picLocks noChangeAspect="1" noChangeArrowheads="1"/>
          </p:cNvPicPr>
          <p:nvPr/>
        </p:nvPicPr>
        <p:blipFill>
          <a:blip r:embed="rId6"/>
          <a:srcRect/>
          <a:stretch>
            <a:fillRect/>
          </a:stretch>
        </p:blipFill>
        <p:spPr bwMode="auto">
          <a:xfrm>
            <a:off x="7439025" y="5139925"/>
            <a:ext cx="1171575" cy="828676"/>
          </a:xfrm>
          <a:prstGeom prst="rect">
            <a:avLst/>
          </a:prstGeom>
          <a:noFill/>
        </p:spPr>
      </p:pic>
      <p:pic>
        <p:nvPicPr>
          <p:cNvPr id="128006" name="Picture 6" descr="http://static.howstuffworks.com/gif/computer-forensic-5.jpg"/>
          <p:cNvPicPr>
            <a:picLocks noChangeAspect="1" noChangeArrowheads="1"/>
          </p:cNvPicPr>
          <p:nvPr/>
        </p:nvPicPr>
        <p:blipFill>
          <a:blip r:embed="rId7"/>
          <a:srcRect/>
          <a:stretch>
            <a:fillRect/>
          </a:stretch>
        </p:blipFill>
        <p:spPr bwMode="auto">
          <a:xfrm>
            <a:off x="6705600" y="685800"/>
            <a:ext cx="2057400" cy="1904999"/>
          </a:xfrm>
          <a:prstGeom prst="rect">
            <a:avLst/>
          </a:prstGeom>
          <a:noFill/>
        </p:spPr>
      </p:pic>
      <p:pic>
        <p:nvPicPr>
          <p:cNvPr id="128008" name="Picture 8" descr="Wired_Crime_Scene_Cell_Phone.jpg"/>
          <p:cNvPicPr>
            <a:picLocks noChangeAspect="1" noChangeArrowheads="1"/>
          </p:cNvPicPr>
          <p:nvPr/>
        </p:nvPicPr>
        <p:blipFill>
          <a:blip r:embed="rId8"/>
          <a:srcRect/>
          <a:stretch>
            <a:fillRect/>
          </a:stretch>
        </p:blipFill>
        <p:spPr bwMode="auto">
          <a:xfrm>
            <a:off x="381000" y="3396850"/>
            <a:ext cx="2857500" cy="2571751"/>
          </a:xfrm>
          <a:prstGeom prst="rect">
            <a:avLst/>
          </a:prstGeom>
          <a:noFill/>
        </p:spPr>
      </p:pic>
      <p:pic>
        <p:nvPicPr>
          <p:cNvPr id="128010" name="Picture 10" descr="http://www.officer.com/article/photos/1255533484627_miller2.jpg"/>
          <p:cNvPicPr>
            <a:picLocks noChangeAspect="1" noChangeArrowheads="1"/>
          </p:cNvPicPr>
          <p:nvPr/>
        </p:nvPicPr>
        <p:blipFill>
          <a:blip r:embed="rId9"/>
          <a:srcRect/>
          <a:stretch>
            <a:fillRect/>
          </a:stretch>
        </p:blipFill>
        <p:spPr bwMode="auto">
          <a:xfrm>
            <a:off x="3657600" y="4068362"/>
            <a:ext cx="2857500" cy="2143125"/>
          </a:xfrm>
          <a:prstGeom prst="rect">
            <a:avLst/>
          </a:prstGeom>
          <a:noFill/>
        </p:spPr>
      </p:pic>
      <p:sp>
        <p:nvSpPr>
          <p:cNvPr id="18" name="TextBox 17"/>
          <p:cNvSpPr txBox="1"/>
          <p:nvPr/>
        </p:nvSpPr>
        <p:spPr>
          <a:xfrm>
            <a:off x="4038600" y="0"/>
            <a:ext cx="5105400" cy="523220"/>
          </a:xfrm>
          <a:prstGeom prst="rect">
            <a:avLst/>
          </a:prstGeom>
          <a:noFill/>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latin typeface="Bradley Hand ITC" pitchFamily="66" charset="0"/>
              </a:rPr>
              <a:t>Digital Evidence at the scene</a:t>
            </a:r>
            <a:endParaRPr lang="en-CA" sz="2800" b="1" dirty="0">
              <a:solidFill>
                <a:srgbClr val="FF0000"/>
              </a:solidFill>
              <a:effectLst>
                <a:outerShdw blurRad="38100" dist="38100" dir="2700000" algn="tl">
                  <a:srgbClr val="000000">
                    <a:alpha val="43137"/>
                  </a:srgbClr>
                </a:outerShdw>
              </a:effectLst>
              <a:latin typeface="Bradley Hand ITC" pitchFamily="66" charset="0"/>
            </a:endParaRPr>
          </a:p>
        </p:txBody>
      </p:sp>
      <p:sp>
        <p:nvSpPr>
          <p:cNvPr id="19" name="Oval 18"/>
          <p:cNvSpPr/>
          <p:nvPr/>
        </p:nvSpPr>
        <p:spPr bwMode="auto">
          <a:xfrm>
            <a:off x="5619748" y="4797025"/>
            <a:ext cx="571501" cy="761999"/>
          </a:xfrm>
          <a:prstGeom prst="ellipse">
            <a:avLst/>
          </a:prstGeom>
          <a:noFill/>
          <a:ln w="603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37</a:t>
            </a:fld>
            <a:endParaRPr lang="en-US" altLang="zh-CN"/>
          </a:p>
        </p:txBody>
      </p:sp>
      <p:sp>
        <p:nvSpPr>
          <p:cNvPr id="18" name="TextBox 17"/>
          <p:cNvSpPr txBox="1"/>
          <p:nvPr/>
        </p:nvSpPr>
        <p:spPr>
          <a:xfrm>
            <a:off x="4038600" y="0"/>
            <a:ext cx="5105400" cy="523220"/>
          </a:xfrm>
          <a:prstGeom prst="rect">
            <a:avLst/>
          </a:prstGeom>
          <a:noFill/>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latin typeface="Bradley Hand ITC" pitchFamily="66" charset="0"/>
              </a:rPr>
              <a:t>Digital Evidence at the scene</a:t>
            </a:r>
            <a:endParaRPr lang="en-CA" sz="2800" b="1" dirty="0">
              <a:solidFill>
                <a:srgbClr val="FF0000"/>
              </a:solidFill>
              <a:effectLst>
                <a:outerShdw blurRad="38100" dist="38100" dir="2700000" algn="tl">
                  <a:srgbClr val="000000">
                    <a:alpha val="43137"/>
                  </a:srgbClr>
                </a:outerShdw>
              </a:effectLst>
              <a:latin typeface="Bradley Hand ITC" pitchFamily="66" charset="0"/>
            </a:endParaRPr>
          </a:p>
        </p:txBody>
      </p:sp>
      <p:pic>
        <p:nvPicPr>
          <p:cNvPr id="2050" name="Picture 2" descr="Image result for don't forget">
            <a:extLst>
              <a:ext uri="{FF2B5EF4-FFF2-40B4-BE49-F238E27FC236}">
                <a16:creationId xmlns:a16="http://schemas.microsoft.com/office/drawing/2014/main" id="{6FD59F7A-2E07-48AB-9429-348A2180EC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 y="136107"/>
            <a:ext cx="2255623" cy="11728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F09BF30-8F82-4035-A468-645CD7F9669E}"/>
              </a:ext>
            </a:extLst>
          </p:cNvPr>
          <p:cNvPicPr>
            <a:picLocks noChangeAspect="1"/>
          </p:cNvPicPr>
          <p:nvPr/>
        </p:nvPicPr>
        <p:blipFill>
          <a:blip r:embed="rId4"/>
          <a:stretch>
            <a:fillRect/>
          </a:stretch>
        </p:blipFill>
        <p:spPr>
          <a:xfrm>
            <a:off x="1666276" y="867129"/>
            <a:ext cx="5811447" cy="1395917"/>
          </a:xfrm>
          <a:prstGeom prst="rect">
            <a:avLst/>
          </a:prstGeom>
        </p:spPr>
      </p:pic>
      <p:sp>
        <p:nvSpPr>
          <p:cNvPr id="14" name="Rectangle 2">
            <a:extLst>
              <a:ext uri="{FF2B5EF4-FFF2-40B4-BE49-F238E27FC236}">
                <a16:creationId xmlns:a16="http://schemas.microsoft.com/office/drawing/2014/main" id="{10C786E9-E072-455F-87A1-C01BF0545FB7}"/>
              </a:ext>
            </a:extLst>
          </p:cNvPr>
          <p:cNvSpPr txBox="1">
            <a:spLocks noChangeArrowheads="1"/>
          </p:cNvSpPr>
          <p:nvPr/>
        </p:nvSpPr>
        <p:spPr bwMode="auto">
          <a:xfrm>
            <a:off x="3048000" y="2403878"/>
            <a:ext cx="3463636" cy="411004"/>
          </a:xfrm>
          <a:prstGeom prst="rect">
            <a:avLst/>
          </a:prstGeom>
          <a:noFill/>
          <a:ln w="9525">
            <a:noFill/>
            <a:miter lim="800000"/>
            <a:headEnd/>
            <a:tailEnd/>
          </a:ln>
        </p:spPr>
        <p:txBody>
          <a:bodyPr/>
          <a:lstStyle/>
          <a:p>
            <a:pPr algn="ctr">
              <a:defRPr/>
            </a:pPr>
            <a:r>
              <a:rPr lang="en-US" kern="0" dirty="0">
                <a:latin typeface="Times New Roman" pitchFamily="18" charset="0"/>
                <a:cs typeface="Times New Roman" pitchFamily="18" charset="0"/>
              </a:rPr>
              <a:t>Toy and art USB drivers</a:t>
            </a:r>
          </a:p>
        </p:txBody>
      </p:sp>
      <p:pic>
        <p:nvPicPr>
          <p:cNvPr id="2052" name="Picture 4" descr="hawaii 1">
            <a:extLst>
              <a:ext uri="{FF2B5EF4-FFF2-40B4-BE49-F238E27FC236}">
                <a16:creationId xmlns:a16="http://schemas.microsoft.com/office/drawing/2014/main" id="{28CD8F9C-C263-4951-8979-CDA03801F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947496"/>
            <a:ext cx="4491036" cy="224551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a:extLst>
              <a:ext uri="{FF2B5EF4-FFF2-40B4-BE49-F238E27FC236}">
                <a16:creationId xmlns:a16="http://schemas.microsoft.com/office/drawing/2014/main" id="{3C7638CE-91EA-4185-BF8B-BA5B0CAA07DC}"/>
              </a:ext>
            </a:extLst>
          </p:cNvPr>
          <p:cNvSpPr txBox="1">
            <a:spLocks noChangeArrowheads="1"/>
          </p:cNvSpPr>
          <p:nvPr/>
        </p:nvSpPr>
        <p:spPr bwMode="auto">
          <a:xfrm>
            <a:off x="381000" y="5193013"/>
            <a:ext cx="8534400" cy="797857"/>
          </a:xfrm>
          <a:prstGeom prst="rect">
            <a:avLst/>
          </a:prstGeom>
          <a:noFill/>
          <a:ln w="9525">
            <a:noFill/>
            <a:miter lim="800000"/>
            <a:headEnd/>
            <a:tailEnd/>
          </a:ln>
        </p:spPr>
        <p:txBody>
          <a:bodyPr/>
          <a:lstStyle/>
          <a:p>
            <a:pPr algn="ctr">
              <a:defRPr/>
            </a:pPr>
            <a:r>
              <a:rPr lang="en-US" kern="0" dirty="0">
                <a:latin typeface="Times New Roman" pitchFamily="18" charset="0"/>
                <a:cs typeface="Times New Roman" pitchFamily="18" charset="0"/>
              </a:rPr>
              <a:t>A password for the Hawaii emergency agency was hiding in a public photo, written on a Post-it note </a:t>
            </a:r>
            <a:r>
              <a:rPr lang="en-US" kern="0" baseline="30000" dirty="0">
                <a:latin typeface="Times New Roman" pitchFamily="18" charset="0"/>
                <a:cs typeface="Times New Roman" pitchFamily="18" charset="0"/>
              </a:rPr>
              <a:t>[1]</a:t>
            </a:r>
          </a:p>
        </p:txBody>
      </p:sp>
      <p:sp>
        <p:nvSpPr>
          <p:cNvPr id="20" name="Text Box 5">
            <a:extLst>
              <a:ext uri="{FF2B5EF4-FFF2-40B4-BE49-F238E27FC236}">
                <a16:creationId xmlns:a16="http://schemas.microsoft.com/office/drawing/2014/main" id="{75AF3FD2-2CA5-4040-A564-FD522F05228F}"/>
              </a:ext>
            </a:extLst>
          </p:cNvPr>
          <p:cNvSpPr txBox="1">
            <a:spLocks noChangeArrowheads="1"/>
          </p:cNvSpPr>
          <p:nvPr/>
        </p:nvSpPr>
        <p:spPr bwMode="auto">
          <a:xfrm>
            <a:off x="152399" y="6135469"/>
            <a:ext cx="8832343" cy="646331"/>
          </a:xfrm>
          <a:prstGeom prst="rect">
            <a:avLst/>
          </a:prstGeom>
          <a:noFill/>
          <a:ln w="9525">
            <a:noFill/>
            <a:miter lim="800000"/>
            <a:headEnd/>
            <a:tailEnd/>
          </a:ln>
        </p:spPr>
        <p:txBody>
          <a:bodyPr wrap="square">
            <a:spAutoFit/>
          </a:bodyPr>
          <a:lstStyle/>
          <a:p>
            <a:pPr>
              <a:spcBef>
                <a:spcPct val="0"/>
              </a:spcBef>
              <a:buClrTx/>
              <a:buSzTx/>
              <a:buFontTx/>
              <a:buNone/>
            </a:pPr>
            <a:r>
              <a:rPr lang="en-US" sz="1800" dirty="0">
                <a:latin typeface="Times New Roman" pitchFamily="18" charset="0"/>
                <a:cs typeface="Times New Roman" pitchFamily="18" charset="0"/>
              </a:rPr>
              <a:t>[1] https://www.businessinsider.com/hawaii-emergency-agency-password-discovered-in-photo-sparks-security-criticism-2018-1</a:t>
            </a:r>
          </a:p>
        </p:txBody>
      </p:sp>
    </p:spTree>
    <p:extLst>
      <p:ext uri="{BB962C8B-B14F-4D97-AF65-F5344CB8AC3E}">
        <p14:creationId xmlns:p14="http://schemas.microsoft.com/office/powerpoint/2010/main" val="3691389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534400" cy="822009"/>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r>
              <a:rPr lang="en-US" b="1" u="none" dirty="0">
                <a:effectLst>
                  <a:outerShdw blurRad="38100" dist="38100" dir="2700000" algn="tl">
                    <a:srgbClr val="000000">
                      <a:alpha val="43137"/>
                    </a:srgbClr>
                  </a:outerShdw>
                </a:effectLst>
              </a:rPr>
              <a:t> </a:t>
            </a:r>
            <a:endParaRPr lang="en-CA" alt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3"/>
          <p:cNvSpPr>
            <a:spLocks noGrp="1"/>
          </p:cNvSpPr>
          <p:nvPr>
            <p:ph type="sldNum" sz="quarter" idx="12"/>
          </p:nvPr>
        </p:nvSpPr>
        <p:spPr>
          <a:xfrm>
            <a:off x="7994650" y="6400800"/>
            <a:ext cx="768350" cy="457200"/>
          </a:xfrm>
        </p:spPr>
        <p:txBody>
          <a:bodyPr/>
          <a:lstStyle/>
          <a:p>
            <a:pPr>
              <a:defRPr/>
            </a:pPr>
            <a:fld id="{2DCE2817-7FD7-4085-B3F0-EB0F76BFD879}" type="slidenum">
              <a:rPr lang="en-US" smtClean="0"/>
              <a:pPr>
                <a:defRPr/>
              </a:pPr>
              <a:t>38</a:t>
            </a:fld>
            <a:endParaRPr lang="en-US"/>
          </a:p>
        </p:txBody>
      </p:sp>
      <p:sp>
        <p:nvSpPr>
          <p:cNvPr id="9" name="Rectangle 2">
            <a:extLst>
              <a:ext uri="{FF2B5EF4-FFF2-40B4-BE49-F238E27FC236}">
                <a16:creationId xmlns:a16="http://schemas.microsoft.com/office/drawing/2014/main" id="{CD1BB568-E465-468B-B9F6-657E4D7B4C47}"/>
              </a:ext>
            </a:extLst>
          </p:cNvPr>
          <p:cNvSpPr txBox="1">
            <a:spLocks noChangeArrowheads="1"/>
          </p:cNvSpPr>
          <p:nvPr/>
        </p:nvSpPr>
        <p:spPr bwMode="auto">
          <a:xfrm>
            <a:off x="1066800" y="2209800"/>
            <a:ext cx="7086600" cy="1828800"/>
          </a:xfrm>
          <a:prstGeom prst="rect">
            <a:avLst/>
          </a:prstGeom>
          <a:noFill/>
          <a:ln w="9525">
            <a:noFill/>
            <a:miter lim="800000"/>
            <a:headEnd/>
            <a:tailEnd/>
          </a:ln>
        </p:spPr>
        <p:txBody>
          <a:bodyPr/>
          <a:lstStyle/>
          <a:p>
            <a:pPr algn="ctr">
              <a:defRPr/>
            </a:pPr>
            <a:r>
              <a:rPr lang="en-US" sz="3200" kern="0" dirty="0">
                <a:latin typeface="Times New Roman" pitchFamily="18" charset="0"/>
                <a:cs typeface="Times New Roman" pitchFamily="18" charset="0"/>
              </a:rPr>
              <a:t>Computer People are from Mars</a:t>
            </a:r>
          </a:p>
          <a:p>
            <a:pPr algn="ctr">
              <a:defRPr/>
            </a:pPr>
            <a:r>
              <a:rPr lang="en-US" sz="3200" kern="0" dirty="0">
                <a:latin typeface="Times New Roman" pitchFamily="18" charset="0"/>
                <a:cs typeface="Times New Roman" pitchFamily="18" charset="0"/>
              </a:rPr>
              <a:t>Law Enforcement is from Venus</a:t>
            </a:r>
          </a:p>
          <a:p>
            <a:pPr algn="ctr">
              <a:defRPr/>
            </a:pPr>
            <a:r>
              <a:rPr lang="en-US" sz="2800" kern="0" dirty="0">
                <a:latin typeface="Times New Roman" pitchFamily="18" charset="0"/>
                <a:cs typeface="Times New Roman" pitchFamily="18" charset="0"/>
              </a:rPr>
              <a:t>--Scott L. </a:t>
            </a:r>
            <a:r>
              <a:rPr lang="en-US" sz="2800" kern="0" dirty="0" err="1">
                <a:latin typeface="Times New Roman" pitchFamily="18" charset="0"/>
                <a:cs typeface="Times New Roman" pitchFamily="18" charset="0"/>
              </a:rPr>
              <a:t>Ksander</a:t>
            </a:r>
            <a:endParaRPr lang="en-US" sz="2800" kern="0" baseline="30000" dirty="0">
              <a:latin typeface="Times New Roman" pitchFamily="18" charset="0"/>
              <a:cs typeface="Times New Roman" pitchFamily="18" charset="0"/>
            </a:endParaRPr>
          </a:p>
        </p:txBody>
      </p:sp>
      <p:pic>
        <p:nvPicPr>
          <p:cNvPr id="1026" name="Picture 2" descr="6 Marketing Challenges And The Shortcuts To Solve Them">
            <a:extLst>
              <a:ext uri="{FF2B5EF4-FFF2-40B4-BE49-F238E27FC236}">
                <a16:creationId xmlns:a16="http://schemas.microsoft.com/office/drawing/2014/main" id="{E8FAA60A-3C67-49D4-A1E5-1B5506CAFB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434727"/>
            <a:ext cx="1898650" cy="1261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7134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http://static.howstuffworks.com/gif/inadmissible-evidence-1.jpg"/>
          <p:cNvPicPr>
            <a:picLocks noChangeAspect="1" noChangeArrowheads="1"/>
          </p:cNvPicPr>
          <p:nvPr/>
        </p:nvPicPr>
        <p:blipFill>
          <a:blip r:embed="rId3"/>
          <a:srcRect/>
          <a:stretch>
            <a:fillRect/>
          </a:stretch>
        </p:blipFill>
        <p:spPr bwMode="auto">
          <a:xfrm>
            <a:off x="2667000" y="1981200"/>
            <a:ext cx="3810000" cy="2971800"/>
          </a:xfrm>
          <a:prstGeom prst="rect">
            <a:avLst/>
          </a:prstGeom>
          <a:noFill/>
        </p:spPr>
      </p:pic>
      <p:pic>
        <p:nvPicPr>
          <p:cNvPr id="100354" name="Picture 2" descr="http://archive.computerhistory.org/resources/still-image/Abacus/abacus.a.102622629.lg.jpg"/>
          <p:cNvPicPr>
            <a:picLocks noChangeAspect="1" noChangeArrowheads="1"/>
          </p:cNvPicPr>
          <p:nvPr/>
        </p:nvPicPr>
        <p:blipFill>
          <a:blip r:embed="rId4"/>
          <a:srcRect/>
          <a:stretch>
            <a:fillRect/>
          </a:stretch>
        </p:blipFill>
        <p:spPr bwMode="auto">
          <a:xfrm>
            <a:off x="0" y="0"/>
            <a:ext cx="2527300" cy="1508125"/>
          </a:xfrm>
          <a:prstGeom prst="rect">
            <a:avLst/>
          </a:prstGeom>
          <a:noFill/>
        </p:spPr>
      </p:pic>
      <p:pic>
        <p:nvPicPr>
          <p:cNvPr id="100356" name="Picture 4" descr="http://t1.gstatic.com/images?q=tbn:49pVLOf2y3ibeM:http://www.wwu.edu/depts/tutorialcenter/images/calculator.gif"/>
          <p:cNvPicPr>
            <a:picLocks noChangeAspect="1" noChangeArrowheads="1"/>
          </p:cNvPicPr>
          <p:nvPr/>
        </p:nvPicPr>
        <p:blipFill>
          <a:blip r:embed="rId5"/>
          <a:srcRect/>
          <a:stretch>
            <a:fillRect/>
          </a:stretch>
        </p:blipFill>
        <p:spPr bwMode="auto">
          <a:xfrm>
            <a:off x="7543800" y="0"/>
            <a:ext cx="1600200" cy="1508125"/>
          </a:xfrm>
          <a:prstGeom prst="rect">
            <a:avLst/>
          </a:prstGeom>
          <a:noFill/>
        </p:spPr>
      </p:pic>
      <p:sp>
        <p:nvSpPr>
          <p:cNvPr id="7" name="Text Box 11"/>
          <p:cNvSpPr txBox="1">
            <a:spLocks noChangeArrowheads="1"/>
          </p:cNvSpPr>
          <p:nvPr/>
        </p:nvSpPr>
        <p:spPr bwMode="auto">
          <a:xfrm>
            <a:off x="6858000" y="3205163"/>
            <a:ext cx="1701800" cy="738664"/>
          </a:xfrm>
          <a:prstGeom prst="rect">
            <a:avLst/>
          </a:prstGeom>
          <a:noFill/>
          <a:ln w="9525" algn="ctr">
            <a:noFill/>
            <a:prstDash val="dash"/>
            <a:miter lim="800000"/>
            <a:headEnd/>
            <a:tailEnd/>
          </a:ln>
          <a:effectLst/>
        </p:spPr>
        <p:txBody>
          <a:bodyPr wrap="square">
            <a:spAutoFit/>
          </a:bodyPr>
          <a:lstStyle/>
          <a:p>
            <a:pPr algn="ctr">
              <a:spcBef>
                <a:spcPct val="50000"/>
              </a:spcBef>
            </a:pPr>
            <a:r>
              <a:rPr lang="en-US" sz="1400" b="1" dirty="0">
                <a:latin typeface="Times New Roman" pitchFamily="18" charset="0"/>
                <a:ea typeface="宋体" pitchFamily="2" charset="-122"/>
              </a:rPr>
              <a:t>Here is your evidence your honor</a:t>
            </a:r>
          </a:p>
        </p:txBody>
      </p:sp>
      <p:sp>
        <p:nvSpPr>
          <p:cNvPr id="8" name="AutoShape 12"/>
          <p:cNvSpPr>
            <a:spLocks noChangeArrowheads="1"/>
          </p:cNvSpPr>
          <p:nvPr/>
        </p:nvSpPr>
        <p:spPr bwMode="auto">
          <a:xfrm>
            <a:off x="6815138" y="1508125"/>
            <a:ext cx="1744662" cy="1643063"/>
          </a:xfrm>
          <a:prstGeom prst="wedgeRectCallout">
            <a:avLst>
              <a:gd name="adj1" fmla="val -114699"/>
              <a:gd name="adj2" fmla="val 51269"/>
            </a:avLst>
          </a:prstGeom>
          <a:noFill/>
          <a:ln w="9525">
            <a:solidFill>
              <a:schemeClr val="tx1"/>
            </a:solidFill>
            <a:miter lim="800000"/>
            <a:headEnd/>
            <a:tailEnd/>
          </a:ln>
          <a:effectLst/>
        </p:spPr>
        <p:txBody>
          <a:bodyPr/>
          <a:lstStyle/>
          <a:p>
            <a:pPr algn="ctr"/>
            <a:endParaRPr lang="en-US">
              <a:ea typeface="宋体" pitchFamily="2" charset="-122"/>
            </a:endParaRPr>
          </a:p>
        </p:txBody>
      </p:sp>
      <p:pic>
        <p:nvPicPr>
          <p:cNvPr id="9" name="Picture 8" descr="http://www.our-picks.com/wp-content/uploads/2007/08/cruzer_usb_drive.gif"/>
          <p:cNvPicPr>
            <a:picLocks noChangeAspect="1" noChangeArrowheads="1"/>
          </p:cNvPicPr>
          <p:nvPr/>
        </p:nvPicPr>
        <p:blipFill>
          <a:blip r:embed="rId6"/>
          <a:srcRect/>
          <a:stretch>
            <a:fillRect/>
          </a:stretch>
        </p:blipFill>
        <p:spPr bwMode="auto">
          <a:xfrm>
            <a:off x="6858000" y="1752600"/>
            <a:ext cx="1588293" cy="1161655"/>
          </a:xfrm>
          <a:prstGeom prst="rect">
            <a:avLst/>
          </a:prstGeom>
          <a:noFill/>
        </p:spPr>
      </p:pic>
      <p:pic>
        <p:nvPicPr>
          <p:cNvPr id="137218" name="Picture 2" descr="http://t2.gstatic.com/images?q=tbn:FD_-K8UZeeFX7M:http://womenofcaliber.files.wordpress.com/2009/07/self-defense-kitchen-knife1.jpg"/>
          <p:cNvPicPr>
            <a:picLocks noChangeAspect="1" noChangeArrowheads="1"/>
          </p:cNvPicPr>
          <p:nvPr/>
        </p:nvPicPr>
        <p:blipFill>
          <a:blip r:embed="rId7"/>
          <a:srcRect/>
          <a:stretch>
            <a:fillRect/>
          </a:stretch>
        </p:blipFill>
        <p:spPr bwMode="auto">
          <a:xfrm>
            <a:off x="6896100" y="4419600"/>
            <a:ext cx="1104900" cy="1104901"/>
          </a:xfrm>
          <a:prstGeom prst="rect">
            <a:avLst/>
          </a:prstGeom>
          <a:noFill/>
        </p:spPr>
      </p:pic>
      <p:pic>
        <p:nvPicPr>
          <p:cNvPr id="137220" name="Picture 4" descr="http://familyrights.us/images/confidential_folder.jpg"/>
          <p:cNvPicPr>
            <a:picLocks noChangeAspect="1" noChangeArrowheads="1"/>
          </p:cNvPicPr>
          <p:nvPr/>
        </p:nvPicPr>
        <p:blipFill>
          <a:blip r:embed="rId8"/>
          <a:srcRect/>
          <a:stretch>
            <a:fillRect/>
          </a:stretch>
        </p:blipFill>
        <p:spPr bwMode="auto">
          <a:xfrm>
            <a:off x="6922294" y="1470025"/>
            <a:ext cx="1523999" cy="1752600"/>
          </a:xfrm>
          <a:prstGeom prst="rect">
            <a:avLst/>
          </a:prstGeom>
          <a:noFill/>
        </p:spPr>
      </p:pic>
      <p:grpSp>
        <p:nvGrpSpPr>
          <p:cNvPr id="17" name="Group 16"/>
          <p:cNvGrpSpPr/>
          <p:nvPr/>
        </p:nvGrpSpPr>
        <p:grpSpPr>
          <a:xfrm>
            <a:off x="2667001" y="5057776"/>
            <a:ext cx="3517898" cy="1632744"/>
            <a:chOff x="2667001" y="5057776"/>
            <a:chExt cx="3517898" cy="1632744"/>
          </a:xfrm>
        </p:grpSpPr>
        <p:sp>
          <p:nvSpPr>
            <p:cNvPr id="12" name="AutoShape 9"/>
            <p:cNvSpPr>
              <a:spLocks noChangeArrowheads="1"/>
            </p:cNvSpPr>
            <p:nvPr/>
          </p:nvSpPr>
          <p:spPr bwMode="auto">
            <a:xfrm>
              <a:off x="2667001" y="5057776"/>
              <a:ext cx="2244724" cy="933450"/>
            </a:xfrm>
            <a:prstGeom prst="cloudCallout">
              <a:avLst>
                <a:gd name="adj1" fmla="val 56071"/>
                <a:gd name="adj2" fmla="val 40670"/>
              </a:avLst>
            </a:prstGeom>
            <a:solidFill>
              <a:schemeClr val="accent1"/>
            </a:solidFill>
            <a:ln w="9525">
              <a:solidFill>
                <a:schemeClr val="tx1"/>
              </a:solidFill>
              <a:round/>
              <a:headEnd/>
              <a:tailEnd/>
            </a:ln>
          </p:spPr>
          <p:txBody>
            <a:bodyPr/>
            <a:lstStyle/>
            <a:p>
              <a:pPr algn="ctr"/>
              <a:r>
                <a:rPr lang="en-US" sz="2000" dirty="0">
                  <a:latin typeface="Times New Roman" pitchFamily="18" charset="0"/>
                  <a:cs typeface="Times New Roman" pitchFamily="18" charset="0"/>
                </a:rPr>
                <a:t>Accepted!</a:t>
              </a:r>
              <a:endParaRPr lang="en-US" dirty="0">
                <a:latin typeface="Times New Roman" pitchFamily="18" charset="0"/>
                <a:cs typeface="Times New Roman" pitchFamily="18" charset="0"/>
              </a:endParaRPr>
            </a:p>
          </p:txBody>
        </p:sp>
        <p:pic>
          <p:nvPicPr>
            <p:cNvPr id="137222" name="Picture 6" descr="http://bowtielaw.files.wordpress.com/2009/06/istock_000008148148xsmall1.jpg"/>
            <p:cNvPicPr>
              <a:picLocks noChangeAspect="1" noChangeArrowheads="1"/>
            </p:cNvPicPr>
            <p:nvPr/>
          </p:nvPicPr>
          <p:blipFill>
            <a:blip r:embed="rId9" cstate="print"/>
            <a:srcRect/>
            <a:stretch>
              <a:fillRect/>
            </a:stretch>
          </p:blipFill>
          <p:spPr bwMode="auto">
            <a:xfrm>
              <a:off x="5334000" y="5291932"/>
              <a:ext cx="850899" cy="1398588"/>
            </a:xfrm>
            <a:prstGeom prst="rect">
              <a:avLst/>
            </a:prstGeom>
            <a:noFill/>
          </p:spPr>
        </p:pic>
      </p:grpSp>
      <p:grpSp>
        <p:nvGrpSpPr>
          <p:cNvPr id="16" name="Group 15"/>
          <p:cNvGrpSpPr/>
          <p:nvPr/>
        </p:nvGrpSpPr>
        <p:grpSpPr>
          <a:xfrm>
            <a:off x="76200" y="1554162"/>
            <a:ext cx="2392362" cy="2636838"/>
            <a:chOff x="76200" y="1554162"/>
            <a:chExt cx="2392362" cy="2636838"/>
          </a:xfrm>
        </p:grpSpPr>
        <p:pic>
          <p:nvPicPr>
            <p:cNvPr id="137224" name="Picture 8" descr="http://computerforensicslab.co.uk/images/homepage07.jpg"/>
            <p:cNvPicPr>
              <a:picLocks noChangeAspect="1" noChangeArrowheads="1"/>
            </p:cNvPicPr>
            <p:nvPr/>
          </p:nvPicPr>
          <p:blipFill>
            <a:blip r:embed="rId10"/>
            <a:srcRect/>
            <a:stretch>
              <a:fillRect/>
            </a:stretch>
          </p:blipFill>
          <p:spPr bwMode="auto">
            <a:xfrm>
              <a:off x="76200" y="2546350"/>
              <a:ext cx="1155699" cy="1644650"/>
            </a:xfrm>
            <a:prstGeom prst="rect">
              <a:avLst/>
            </a:prstGeom>
            <a:noFill/>
          </p:spPr>
        </p:pic>
        <p:pic>
          <p:nvPicPr>
            <p:cNvPr id="137226" name="Picture 10" descr="QuestionMark.gif Question Mark image by kockneykapers"/>
            <p:cNvPicPr>
              <a:picLocks noChangeAspect="1" noChangeArrowheads="1" noCrop="1"/>
            </p:cNvPicPr>
            <p:nvPr/>
          </p:nvPicPr>
          <p:blipFill>
            <a:blip r:embed="rId11"/>
            <a:srcRect/>
            <a:stretch>
              <a:fillRect/>
            </a:stretch>
          </p:blipFill>
          <p:spPr bwMode="auto">
            <a:xfrm>
              <a:off x="1295400" y="1554162"/>
              <a:ext cx="1173162" cy="1951038"/>
            </a:xfrm>
            <a:prstGeom prst="rect">
              <a:avLst/>
            </a:prstGeom>
            <a:noFill/>
          </p:spPr>
        </p:pic>
      </p:grpSp>
      <p:pic>
        <p:nvPicPr>
          <p:cNvPr id="137228" name="Picture 12" descr="http://www.idfpr.com/DPR/images/fingerprint.gif"/>
          <p:cNvPicPr>
            <a:picLocks noChangeAspect="1" noChangeArrowheads="1"/>
          </p:cNvPicPr>
          <p:nvPr/>
        </p:nvPicPr>
        <p:blipFill>
          <a:blip r:embed="rId12"/>
          <a:srcRect/>
          <a:stretch>
            <a:fillRect/>
          </a:stretch>
        </p:blipFill>
        <p:spPr bwMode="auto">
          <a:xfrm>
            <a:off x="6556375" y="4953000"/>
            <a:ext cx="731838" cy="799305"/>
          </a:xfrm>
          <a:prstGeom prst="rect">
            <a:avLst/>
          </a:prstGeom>
          <a:noFill/>
        </p:spPr>
      </p:pic>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72100" y="66888"/>
            <a:ext cx="2209800" cy="1350435"/>
          </a:xfrm>
          <a:prstGeom prst="rect">
            <a:avLst/>
          </a:prstGeom>
        </p:spPr>
      </p:pic>
      <p:sp>
        <p:nvSpPr>
          <p:cNvPr id="19" name="灯片编号占位符 2">
            <a:extLst>
              <a:ext uri="{FF2B5EF4-FFF2-40B4-BE49-F238E27FC236}">
                <a16:creationId xmlns:a16="http://schemas.microsoft.com/office/drawing/2014/main" id="{76444D6D-A963-49CF-84E7-0D3143B405A3}"/>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8F6D765-499E-4957-B84C-40BB8B7FE78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39</a:t>
            </a:fld>
            <a:endParaRPr lang="en-US" altLang="zh-CN" sz="1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heckerboard(across)">
                                      <p:cBhvr>
                                        <p:cTn id="18" dur="500"/>
                                        <p:tgtEl>
                                          <p:spTgt spid="16"/>
                                        </p:tgtEl>
                                      </p:cBhvr>
                                    </p:animEffect>
                                  </p:childTnLst>
                                </p:cTn>
                              </p:par>
                            </p:childTnLst>
                          </p:cTn>
                        </p:par>
                        <p:par>
                          <p:cTn id="19" fill="hold">
                            <p:stCondLst>
                              <p:cond delay="500"/>
                            </p:stCondLst>
                            <p:childTnLst>
                              <p:par>
                                <p:cTn id="20" presetID="5" presetClass="entr" presetSubtype="10" fill="hold" nodeType="afterEffect">
                                  <p:stCondLst>
                                    <p:cond delay="0"/>
                                  </p:stCondLst>
                                  <p:childTnLst>
                                    <p:set>
                                      <p:cBhvr>
                                        <p:cTn id="21" dur="1" fill="hold">
                                          <p:stCondLst>
                                            <p:cond delay="0"/>
                                          </p:stCondLst>
                                        </p:cTn>
                                        <p:tgtEl>
                                          <p:spTgt spid="137218"/>
                                        </p:tgtEl>
                                        <p:attrNameLst>
                                          <p:attrName>style.visibility</p:attrName>
                                        </p:attrNameLst>
                                      </p:cBhvr>
                                      <p:to>
                                        <p:strVal val="visible"/>
                                      </p:to>
                                    </p:set>
                                    <p:animEffect transition="in" filter="checkerboard(across)">
                                      <p:cBhvr>
                                        <p:cTn id="22" dur="500"/>
                                        <p:tgtEl>
                                          <p:spTgt spid="137218"/>
                                        </p:tgtEl>
                                      </p:cBhvr>
                                    </p:animEffect>
                                  </p:childTnLst>
                                </p:cTn>
                              </p:par>
                            </p:childTnLst>
                          </p:cTn>
                        </p:par>
                        <p:par>
                          <p:cTn id="23" fill="hold">
                            <p:stCondLst>
                              <p:cond delay="1000"/>
                            </p:stCondLst>
                            <p:childTnLst>
                              <p:par>
                                <p:cTn id="24" presetID="5" presetClass="entr" presetSubtype="10" fill="hold" nodeType="afterEffect">
                                  <p:stCondLst>
                                    <p:cond delay="0"/>
                                  </p:stCondLst>
                                  <p:childTnLst>
                                    <p:set>
                                      <p:cBhvr>
                                        <p:cTn id="25" dur="1" fill="hold">
                                          <p:stCondLst>
                                            <p:cond delay="0"/>
                                          </p:stCondLst>
                                        </p:cTn>
                                        <p:tgtEl>
                                          <p:spTgt spid="137228"/>
                                        </p:tgtEl>
                                        <p:attrNameLst>
                                          <p:attrName>style.visibility</p:attrName>
                                        </p:attrNameLst>
                                      </p:cBhvr>
                                      <p:to>
                                        <p:strVal val="visible"/>
                                      </p:to>
                                    </p:set>
                                    <p:animEffect transition="in" filter="checkerboard(across)">
                                      <p:cBhvr>
                                        <p:cTn id="26" dur="500"/>
                                        <p:tgtEl>
                                          <p:spTgt spid="137228"/>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37220"/>
                                        </p:tgtEl>
                                        <p:attrNameLst>
                                          <p:attrName>style.visibility</p:attrName>
                                        </p:attrNameLst>
                                      </p:cBhvr>
                                      <p:to>
                                        <p:strVal val="visible"/>
                                      </p:to>
                                    </p:set>
                                    <p:animEffect transition="in" filter="checkerboard(across)">
                                      <p:cBhvr>
                                        <p:cTn id="31" dur="500"/>
                                        <p:tgtEl>
                                          <p:spTgt spid="137220"/>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heckerboard(across)">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ther Course Information">
            <a:extLst>
              <a:ext uri="{FF2B5EF4-FFF2-40B4-BE49-F238E27FC236}">
                <a16:creationId xmlns:a16="http://schemas.microsoft.com/office/drawing/2014/main" id="{40FDB6D0-98DA-4E05-A2DC-370B9CAE83F0}"/>
              </a:ext>
            </a:extLst>
          </p:cNvPr>
          <p:cNvSpPr>
            <a:spLocks noGrp="1" noChangeArrowheads="1"/>
          </p:cNvSpPr>
          <p:nvPr>
            <p:ph type="title"/>
          </p:nvPr>
        </p:nvSpPr>
        <p:spPr>
          <a:xfrm>
            <a:off x="685800" y="2606675"/>
            <a:ext cx="7772400" cy="669925"/>
          </a:xfrm>
        </p:spPr>
        <p:txBody>
          <a:bodyPr/>
          <a:lstStyle/>
          <a:p>
            <a:pPr algn="ctr"/>
            <a:r>
              <a:rPr lang="en-US" altLang="en-US" u="none" dirty="0">
                <a:solidFill>
                  <a:schemeClr val="tx1"/>
                </a:solidFill>
                <a:latin typeface="Times New Roman" panose="02020603050405020304" pitchFamily="18" charset="0"/>
                <a:cs typeface="Times New Roman" panose="02020603050405020304" pitchFamily="18" charset="0"/>
              </a:rPr>
              <a:t>How to do well in this course? </a:t>
            </a:r>
          </a:p>
        </p:txBody>
      </p:sp>
      <p:sp>
        <p:nvSpPr>
          <p:cNvPr id="27651" name="Slide Number Placeholder 3">
            <a:extLst>
              <a:ext uri="{FF2B5EF4-FFF2-40B4-BE49-F238E27FC236}">
                <a16:creationId xmlns:a16="http://schemas.microsoft.com/office/drawing/2014/main" id="{FC52F144-4221-45D8-8AEC-32559237D583}"/>
              </a:ext>
            </a:extLst>
          </p:cNvPr>
          <p:cNvSpPr txBox="1">
            <a:spLocks/>
          </p:cNvSpPr>
          <p:nvPr/>
        </p:nvSpPr>
        <p:spPr bwMode="auto">
          <a:xfrm>
            <a:off x="8305800" y="640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D3CC082C-0661-49F8-910A-D5611768EB78}" type="slidenum">
              <a:rPr lang="zh-CN" altLang="en-US" sz="1400">
                <a:latin typeface="Times New Roman" panose="02020603050405020304" pitchFamily="18" charset="0"/>
                <a:ea typeface="宋体" panose="02010600030101010101" pitchFamily="2" charset="-122"/>
              </a:rPr>
              <a:pPr>
                <a:spcBef>
                  <a:spcPct val="0"/>
                </a:spcBef>
                <a:buClrTx/>
                <a:buSzTx/>
                <a:buFontTx/>
                <a:buNone/>
              </a:pPr>
              <a:t>4</a:t>
            </a:fld>
            <a:endParaRPr lang="en-US" altLang="zh-CN" sz="1400">
              <a:latin typeface="Times New Roman" panose="02020603050405020304" pitchFamily="18" charset="0"/>
              <a:ea typeface="宋体" panose="02010600030101010101" pitchFamily="2" charset="-12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6" descr="http://tbn2.google.com/images?q=tbn:qrsC6sYG6nWFIM:http://i145.photobucket.com/albums/r232/nickidacosta/Guards/SecurityGu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43718"/>
            <a:ext cx="1133475"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8" name="Picture 10" descr="http://tbn3.google.com/images?q=tbn:TCVzYZIiNf2ZmM:http://www.northbaycouncil.org/x/images/hand_shak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990600"/>
            <a:ext cx="14287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own Arrow 14"/>
          <p:cNvSpPr>
            <a:spLocks noChangeArrowheads="1"/>
          </p:cNvSpPr>
          <p:nvPr/>
        </p:nvSpPr>
        <p:spPr bwMode="auto">
          <a:xfrm>
            <a:off x="4286250" y="2971800"/>
            <a:ext cx="485775" cy="979488"/>
          </a:xfrm>
          <a:prstGeom prst="downArrow">
            <a:avLst>
              <a:gd name="adj1" fmla="val 50000"/>
              <a:gd name="adj2" fmla="val 49942"/>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spAutoFit/>
          </a:bodyPr>
          <a:lstStyle/>
          <a:p>
            <a:endParaRPr lang="en-CA"/>
          </a:p>
        </p:txBody>
      </p:sp>
      <p:sp>
        <p:nvSpPr>
          <p:cNvPr id="19" name="AutoShape 6"/>
          <p:cNvSpPr>
            <a:spLocks noChangeArrowheads="1"/>
          </p:cNvSpPr>
          <p:nvPr/>
        </p:nvSpPr>
        <p:spPr bwMode="auto">
          <a:xfrm>
            <a:off x="4953000" y="2608262"/>
            <a:ext cx="3467101" cy="1654175"/>
          </a:xfrm>
          <a:prstGeom prst="cloudCallout">
            <a:avLst>
              <a:gd name="adj1" fmla="val 21138"/>
              <a:gd name="adj2" fmla="val 75308"/>
            </a:avLst>
          </a:prstGeom>
          <a:solidFill>
            <a:schemeClr val="accent1"/>
          </a:solidFill>
          <a:ln w="9525">
            <a:solidFill>
              <a:schemeClr val="tx1"/>
            </a:solidFill>
            <a:round/>
            <a:headEnd/>
            <a:tailEnd/>
          </a:ln>
        </p:spPr>
        <p:txBody>
          <a:bodyPr/>
          <a:lstStyle/>
          <a:p>
            <a:pPr>
              <a:defRPr/>
            </a:pPr>
            <a:r>
              <a:rPr lang="en-US" sz="2000" b="1" dirty="0">
                <a:effectLst>
                  <a:outerShdw blurRad="38100" dist="38100" dir="2700000" algn="tl">
                    <a:srgbClr val="FFFFFF"/>
                  </a:outerShdw>
                </a:effectLst>
                <a:latin typeface="Times New Roman" pitchFamily="18" charset="0"/>
                <a:cs typeface="Times New Roman" pitchFamily="18" charset="0"/>
              </a:rPr>
              <a:t>Look for digital forensic evidence, such as, deleted files.</a:t>
            </a:r>
          </a:p>
        </p:txBody>
      </p:sp>
      <p:sp>
        <p:nvSpPr>
          <p:cNvPr id="27659" name="灯片编号占位符 3"/>
          <p:cNvSpPr txBox="1">
            <a:spLocks noGrp="1"/>
          </p:cNvSpPr>
          <p:nvPr/>
        </p:nvSpPr>
        <p:spPr bwMode="auto">
          <a:xfrm>
            <a:off x="8213725"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r"/>
            <a:fld id="{411AE057-382B-44BF-B63C-FFD706DC3D83}" type="slidenum">
              <a:rPr lang="zh-CN" altLang="en-US" sz="1400">
                <a:ea typeface="宋体" pitchFamily="2" charset="-122"/>
              </a:rPr>
              <a:pPr algn="r"/>
              <a:t>40</a:t>
            </a:fld>
            <a:endParaRPr lang="en-US" altLang="zh-CN" sz="1400" dirty="0">
              <a:ea typeface="宋体" pitchFamily="2" charset="-122"/>
            </a:endParaRPr>
          </a:p>
        </p:txBody>
      </p:sp>
      <p:pic>
        <p:nvPicPr>
          <p:cNvPr id="1026" name="Picture 2" descr="http://www.pxleyes.com/images/contests/typography/fullsize/The-Digital-Age-4cc447b3c2cd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4724400"/>
            <a:ext cx="285750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www.teambuildersplus.com/images/csi_finger_print.jpg"/>
          <p:cNvPicPr>
            <a:picLocks noChangeAspect="1" noChangeArrowheads="1"/>
          </p:cNvPicPr>
          <p:nvPr/>
        </p:nvPicPr>
        <p:blipFill>
          <a:blip r:embed="rId6"/>
          <a:srcRect/>
          <a:stretch>
            <a:fillRect/>
          </a:stretch>
        </p:blipFill>
        <p:spPr bwMode="auto">
          <a:xfrm>
            <a:off x="762000" y="3957637"/>
            <a:ext cx="1352330" cy="919163"/>
          </a:xfrm>
          <a:prstGeom prst="rect">
            <a:avLst/>
          </a:prstGeom>
          <a:noFill/>
        </p:spPr>
      </p:pic>
      <p:sp>
        <p:nvSpPr>
          <p:cNvPr id="21" name="AutoShape 6"/>
          <p:cNvSpPr>
            <a:spLocks noChangeArrowheads="1"/>
          </p:cNvSpPr>
          <p:nvPr/>
        </p:nvSpPr>
        <p:spPr bwMode="auto">
          <a:xfrm>
            <a:off x="412750" y="2608262"/>
            <a:ext cx="3778250" cy="1349375"/>
          </a:xfrm>
          <a:prstGeom prst="cloudCallout">
            <a:avLst>
              <a:gd name="adj1" fmla="val -19485"/>
              <a:gd name="adj2" fmla="val 58726"/>
            </a:avLst>
          </a:prstGeom>
          <a:solidFill>
            <a:schemeClr val="accent1"/>
          </a:solidFill>
          <a:ln w="9525">
            <a:solidFill>
              <a:schemeClr val="tx1"/>
            </a:solidFill>
            <a:round/>
            <a:headEnd/>
            <a:tailEnd/>
          </a:ln>
        </p:spPr>
        <p:txBody>
          <a:bodyPr/>
          <a:lstStyle/>
          <a:p>
            <a:pPr>
              <a:defRPr/>
            </a:pPr>
            <a:r>
              <a:rPr lang="en-US" sz="2000" b="1" dirty="0">
                <a:effectLst>
                  <a:outerShdw blurRad="38100" dist="38100" dir="2700000" algn="tl">
                    <a:srgbClr val="FFFFFF"/>
                  </a:outerShdw>
                </a:effectLst>
                <a:latin typeface="Times New Roman" pitchFamily="18" charset="0"/>
                <a:cs typeface="Times New Roman" pitchFamily="18" charset="0"/>
              </a:rPr>
              <a:t>Look for forensic evidence, such as, fingerprint.</a:t>
            </a:r>
          </a:p>
        </p:txBody>
      </p:sp>
      <p:pic>
        <p:nvPicPr>
          <p:cNvPr id="1028" name="Picture 4" descr="http://www.computerforensics-certification.com/wp-content/uploads/2011/06/computer-forensics-certification-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487" y="4725809"/>
            <a:ext cx="1647826" cy="15225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orehouse-phila.org/wp-content/uploads/2011/09/college_student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850" y="654048"/>
            <a:ext cx="2381251"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broadconversation.files.wordpress.com/2011/10/we_logo_tm_rgb-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5775" y="24605"/>
            <a:ext cx="1038225" cy="10382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bestchurchofgod.org/.god/uploads/Image/ArticlesGeneral/Misc/antiCrim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7175" y="3886200"/>
            <a:ext cx="88582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60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anim calcmode="lin" valueType="num">
                                      <p:cBhvr additive="base">
                                        <p:cTn id="7" dur="500" fill="hold"/>
                                        <p:tgtEl>
                                          <p:spTgt spid="27652"/>
                                        </p:tgtEl>
                                        <p:attrNameLst>
                                          <p:attrName>ppt_x</p:attrName>
                                        </p:attrNameLst>
                                      </p:cBhvr>
                                      <p:tavLst>
                                        <p:tav tm="0">
                                          <p:val>
                                            <p:strVal val="0-#ppt_w/2"/>
                                          </p:val>
                                        </p:tav>
                                        <p:tav tm="100000">
                                          <p:val>
                                            <p:strVal val="#ppt_x"/>
                                          </p:val>
                                        </p:tav>
                                      </p:tavLst>
                                    </p:anim>
                                    <p:anim calcmode="lin" valueType="num">
                                      <p:cBhvr additive="base">
                                        <p:cTn id="8" dur="500" fill="hold"/>
                                        <p:tgtEl>
                                          <p:spTgt spid="2765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 calcmode="lin" valueType="num">
                                      <p:cBhvr additive="base">
                                        <p:cTn id="25" dur="500" fill="hold"/>
                                        <p:tgtEl>
                                          <p:spTgt spid="1030"/>
                                        </p:tgtEl>
                                        <p:attrNameLst>
                                          <p:attrName>ppt_x</p:attrName>
                                        </p:attrNameLst>
                                      </p:cBhvr>
                                      <p:tavLst>
                                        <p:tav tm="0">
                                          <p:val>
                                            <p:strVal val="1+#ppt_w/2"/>
                                          </p:val>
                                        </p:tav>
                                        <p:tav tm="100000">
                                          <p:val>
                                            <p:strVal val="#ppt_x"/>
                                          </p:val>
                                        </p:tav>
                                      </p:tavLst>
                                    </p:anim>
                                    <p:anim calcmode="lin" valueType="num">
                                      <p:cBhvr additive="base">
                                        <p:cTn id="26" dur="500" fill="hold"/>
                                        <p:tgtEl>
                                          <p:spTgt spid="1030"/>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anim calcmode="lin" valueType="num">
                                      <p:cBhvr additive="base">
                                        <p:cTn id="29" dur="500" fill="hold"/>
                                        <p:tgtEl>
                                          <p:spTgt spid="1032"/>
                                        </p:tgtEl>
                                        <p:attrNameLst>
                                          <p:attrName>ppt_x</p:attrName>
                                        </p:attrNameLst>
                                      </p:cBhvr>
                                      <p:tavLst>
                                        <p:tav tm="0">
                                          <p:val>
                                            <p:strVal val="1+#ppt_w/2"/>
                                          </p:val>
                                        </p:tav>
                                        <p:tav tm="100000">
                                          <p:val>
                                            <p:strVal val="#ppt_x"/>
                                          </p:val>
                                        </p:tav>
                                      </p:tavLst>
                                    </p:anim>
                                    <p:anim calcmode="lin" valueType="num">
                                      <p:cBhvr additive="base">
                                        <p:cTn id="30" dur="500" fill="hold"/>
                                        <p:tgtEl>
                                          <p:spTgt spid="103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anim calcmode="lin" valueType="num">
                                      <p:cBhvr additive="base">
                                        <p:cTn id="33" dur="500" fill="hold"/>
                                        <p:tgtEl>
                                          <p:spTgt spid="1028"/>
                                        </p:tgtEl>
                                        <p:attrNameLst>
                                          <p:attrName>ppt_x</p:attrName>
                                        </p:attrNameLst>
                                      </p:cBhvr>
                                      <p:tavLst>
                                        <p:tav tm="0">
                                          <p:val>
                                            <p:strVal val="1+#ppt_w/2"/>
                                          </p:val>
                                        </p:tav>
                                        <p:tav tm="100000">
                                          <p:val>
                                            <p:strVal val="#ppt_x"/>
                                          </p:val>
                                        </p:tav>
                                      </p:tavLst>
                                    </p:anim>
                                    <p:anim calcmode="lin" valueType="num">
                                      <p:cBhvr additive="base">
                                        <p:cTn id="34"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3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990600" y="2209800"/>
            <a:ext cx="7563600" cy="2133600"/>
          </a:xfrm>
          <a:prstGeom prst="rect">
            <a:avLst/>
          </a:prstGeom>
          <a:noFill/>
          <a:ln w="9525">
            <a:noFill/>
            <a:miter lim="800000"/>
            <a:headEnd/>
            <a:tailEnd/>
          </a:ln>
        </p:spPr>
        <p:txBody>
          <a:bodyPr anchor="ctr"/>
          <a:lstStyle/>
          <a:p>
            <a:pPr algn="just">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Modern technology has produced a continuing revolution in forensic practices. Advances in forensic technology are giving us an unprecedented ability to solve cases. </a:t>
            </a:r>
          </a:p>
        </p:txBody>
      </p:sp>
      <p:pic>
        <p:nvPicPr>
          <p:cNvPr id="2" name="Picture 1"/>
          <p:cNvPicPr>
            <a:picLocks noChangeAspect="1"/>
          </p:cNvPicPr>
          <p:nvPr/>
        </p:nvPicPr>
        <p:blipFill>
          <a:blip r:embed="rId3"/>
          <a:stretch>
            <a:fillRect/>
          </a:stretch>
        </p:blipFill>
        <p:spPr>
          <a:xfrm>
            <a:off x="0" y="11017"/>
            <a:ext cx="3185711" cy="1064475"/>
          </a:xfrm>
          <a:prstGeom prst="rect">
            <a:avLst/>
          </a:prstGeom>
        </p:spPr>
      </p:pic>
      <p:sp>
        <p:nvSpPr>
          <p:cNvPr id="5" name="灯片编号占位符 2">
            <a:extLst>
              <a:ext uri="{FF2B5EF4-FFF2-40B4-BE49-F238E27FC236}">
                <a16:creationId xmlns:a16="http://schemas.microsoft.com/office/drawing/2014/main" id="{80A9956E-7E1D-4D03-95F1-1DBF366A6420}"/>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8F6D765-499E-4957-B84C-40BB8B7FE78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41</a:t>
            </a:fld>
            <a:endParaRPr lang="en-US" altLang="zh-CN" sz="1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5244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42</a:t>
            </a:fld>
            <a:endParaRPr lang="en-US" altLang="zh-C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330" y="1472050"/>
            <a:ext cx="2876550" cy="15906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 y="3261360"/>
            <a:ext cx="2933700" cy="1562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4433" y="1749314"/>
            <a:ext cx="2533650" cy="180975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6733" y="3627644"/>
            <a:ext cx="3829050" cy="250419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645" y="228600"/>
            <a:ext cx="2857500" cy="1600200"/>
          </a:xfrm>
          <a:prstGeom prst="rect">
            <a:avLst/>
          </a:prstGeom>
        </p:spPr>
      </p:pic>
      <p:sp>
        <p:nvSpPr>
          <p:cNvPr id="11" name="Rectangle 6"/>
          <p:cNvSpPr>
            <a:spLocks noChangeArrowheads="1"/>
          </p:cNvSpPr>
          <p:nvPr/>
        </p:nvSpPr>
        <p:spPr bwMode="auto">
          <a:xfrm>
            <a:off x="4332605" y="251121"/>
            <a:ext cx="4652138" cy="790116"/>
          </a:xfrm>
          <a:prstGeom prst="rect">
            <a:avLst/>
          </a:prstGeom>
          <a:noFill/>
          <a:ln w="9525">
            <a:noFill/>
            <a:miter lim="800000"/>
            <a:headEnd/>
            <a:tailEnd/>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Automatic License Plate Recognition (ALPR) system</a:t>
            </a:r>
          </a:p>
        </p:txBody>
      </p:sp>
      <p:sp>
        <p:nvSpPr>
          <p:cNvPr id="12" name="Text Box 5"/>
          <p:cNvSpPr txBox="1">
            <a:spLocks noChangeArrowheads="1"/>
          </p:cNvSpPr>
          <p:nvPr/>
        </p:nvSpPr>
        <p:spPr bwMode="auto">
          <a:xfrm>
            <a:off x="152399" y="6135469"/>
            <a:ext cx="8832343" cy="646331"/>
          </a:xfrm>
          <a:prstGeom prst="rect">
            <a:avLst/>
          </a:prstGeom>
          <a:noFill/>
          <a:ln w="9525">
            <a:noFill/>
            <a:miter lim="800000"/>
            <a:headEnd/>
            <a:tailEnd/>
          </a:ln>
        </p:spPr>
        <p:txBody>
          <a:bodyPr wrap="square">
            <a:spAutoFit/>
          </a:bodyPr>
          <a:lstStyle/>
          <a:p>
            <a:pPr algn="just">
              <a:spcBef>
                <a:spcPct val="0"/>
              </a:spcBef>
              <a:buClrTx/>
              <a:buSzTx/>
              <a:buFontTx/>
              <a:buNone/>
            </a:pPr>
            <a:r>
              <a:rPr lang="en-US" sz="1800" dirty="0">
                <a:latin typeface="Times New Roman" pitchFamily="18" charset="0"/>
                <a:cs typeface="Times New Roman" pitchFamily="18" charset="0"/>
              </a:rPr>
              <a:t>[1] C. Song and X. Lin, "Blurred License Plate Recognition based on single snapshot from drive recorder," In Proc. ICC 2015, London, United Kingdom.</a:t>
            </a:r>
          </a:p>
        </p:txBody>
      </p:sp>
    </p:spTree>
    <p:extLst>
      <p:ext uri="{BB962C8B-B14F-4D97-AF65-F5344CB8AC3E}">
        <p14:creationId xmlns:p14="http://schemas.microsoft.com/office/powerpoint/2010/main" val="22584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43</a:t>
            </a:fld>
            <a:endParaRPr lang="en-US" altLang="zh-CN"/>
          </a:p>
        </p:txBody>
      </p:sp>
      <p:sp>
        <p:nvSpPr>
          <p:cNvPr id="9" name="Rectangle 6"/>
          <p:cNvSpPr>
            <a:spLocks noChangeArrowheads="1"/>
          </p:cNvSpPr>
          <p:nvPr/>
        </p:nvSpPr>
        <p:spPr bwMode="auto">
          <a:xfrm>
            <a:off x="23552" y="244082"/>
            <a:ext cx="5996247" cy="790116"/>
          </a:xfrm>
          <a:prstGeom prst="rect">
            <a:avLst/>
          </a:prstGeom>
          <a:noFill/>
          <a:ln w="9525">
            <a:noFill/>
            <a:miter lim="800000"/>
            <a:headEnd/>
            <a:tailEnd/>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Facial recognition for identification of victims and suspects</a:t>
            </a:r>
          </a:p>
        </p:txBody>
      </p:sp>
      <p:sp>
        <p:nvSpPr>
          <p:cNvPr id="11" name="Text Box 5">
            <a:extLst>
              <a:ext uri="{FF2B5EF4-FFF2-40B4-BE49-F238E27FC236}">
                <a16:creationId xmlns:a16="http://schemas.microsoft.com/office/drawing/2014/main" id="{D4DAEF69-8D1D-43A9-93A6-14721834DFC9}"/>
              </a:ext>
            </a:extLst>
          </p:cNvPr>
          <p:cNvSpPr txBox="1">
            <a:spLocks noChangeArrowheads="1"/>
          </p:cNvSpPr>
          <p:nvPr/>
        </p:nvSpPr>
        <p:spPr bwMode="auto">
          <a:xfrm>
            <a:off x="117763" y="5158853"/>
            <a:ext cx="8832343" cy="1200329"/>
          </a:xfrm>
          <a:prstGeom prst="rect">
            <a:avLst/>
          </a:prstGeom>
          <a:noFill/>
          <a:ln w="9525">
            <a:noFill/>
            <a:miter lim="800000"/>
            <a:headEnd/>
            <a:tailEnd/>
          </a:ln>
        </p:spPr>
        <p:txBody>
          <a:bodyPr wrap="square">
            <a:spAutoFit/>
          </a:bodyPr>
          <a:lstStyle/>
          <a:p>
            <a:pPr algn="just">
              <a:spcBef>
                <a:spcPct val="0"/>
              </a:spcBef>
              <a:buClrTx/>
              <a:buSzTx/>
              <a:buFontTx/>
              <a:buNone/>
            </a:pPr>
            <a:r>
              <a:rPr lang="en-US" sz="1800" dirty="0">
                <a:latin typeface="Times New Roman" pitchFamily="18" charset="0"/>
                <a:cs typeface="Times New Roman" pitchFamily="18" charset="0"/>
              </a:rPr>
              <a:t>[1] Guelph police admit to using Clearview facial recognition tool now under federal, provincial investigation</a:t>
            </a:r>
          </a:p>
          <a:p>
            <a:pPr algn="just">
              <a:spcBef>
                <a:spcPct val="0"/>
              </a:spcBef>
              <a:buClrTx/>
              <a:buSzTx/>
              <a:buFontTx/>
              <a:buNone/>
            </a:pPr>
            <a:r>
              <a:rPr lang="en-US" sz="1800" dirty="0">
                <a:latin typeface="Times New Roman" pitchFamily="18" charset="0"/>
                <a:cs typeface="Times New Roman" pitchFamily="18" charset="0"/>
              </a:rPr>
              <a:t>https://www.toronto.com/news-story/10112673-guelph-police-admit-to-using-clearview-facial-recognition-tool-now-under-federal-provincial-investigation/</a:t>
            </a:r>
          </a:p>
        </p:txBody>
      </p:sp>
      <p:sp>
        <p:nvSpPr>
          <p:cNvPr id="12" name="Text Box 50">
            <a:extLst>
              <a:ext uri="{FF2B5EF4-FFF2-40B4-BE49-F238E27FC236}">
                <a16:creationId xmlns:a16="http://schemas.microsoft.com/office/drawing/2014/main" id="{33765E43-AEF6-4429-BF5F-4F4BBA4F3E68}"/>
              </a:ext>
            </a:extLst>
          </p:cNvPr>
          <p:cNvSpPr txBox="1">
            <a:spLocks noChangeArrowheads="1"/>
          </p:cNvSpPr>
          <p:nvPr/>
        </p:nvSpPr>
        <p:spPr bwMode="auto">
          <a:xfrm>
            <a:off x="505621" y="4271559"/>
            <a:ext cx="8264306"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US" altLang="en-US" dirty="0">
                <a:solidFill>
                  <a:srgbClr val="000000"/>
                </a:solidFill>
              </a:rPr>
              <a:t>Facial recognition technology has been widely used by law enforcement for identifying victims and suspects.</a:t>
            </a:r>
          </a:p>
        </p:txBody>
      </p:sp>
      <p:pic>
        <p:nvPicPr>
          <p:cNvPr id="1026" name="Picture 2" descr="A security camera in San Francisco’s Financial District. On Tuesday, San Francisco responded to widespread fears over privacy and misuse by banning the use of facial recognition by the police and other agencies.">
            <a:extLst>
              <a:ext uri="{FF2B5EF4-FFF2-40B4-BE49-F238E27FC236}">
                <a16:creationId xmlns:a16="http://schemas.microsoft.com/office/drawing/2014/main" id="{0DDB5F40-F760-446E-9D65-BD54E818D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899" y="1551409"/>
            <a:ext cx="4152900" cy="272015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F8EA5775-86EF-42CA-9499-9D1A66A091F8}"/>
              </a:ext>
            </a:extLst>
          </p:cNvPr>
          <p:cNvSpPr/>
          <p:nvPr/>
        </p:nvSpPr>
        <p:spPr bwMode="auto">
          <a:xfrm>
            <a:off x="3733799" y="2299855"/>
            <a:ext cx="762001" cy="762000"/>
          </a:xfrm>
          <a:prstGeom prst="ellipse">
            <a:avLst/>
          </a:prstGeom>
          <a:noFill/>
          <a:ln w="730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pic>
        <p:nvPicPr>
          <p:cNvPr id="1028" name="Picture 4" descr="Finally, progress on regulating facial recognition - Microsoft On the Issues">
            <a:extLst>
              <a:ext uri="{FF2B5EF4-FFF2-40B4-BE49-F238E27FC236}">
                <a16:creationId xmlns:a16="http://schemas.microsoft.com/office/drawing/2014/main" id="{B14CE879-F4BF-4A33-8A0B-182CF9B621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5536" y="631118"/>
            <a:ext cx="2384570" cy="1341321"/>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50">
            <a:extLst>
              <a:ext uri="{FF2B5EF4-FFF2-40B4-BE49-F238E27FC236}">
                <a16:creationId xmlns:a16="http://schemas.microsoft.com/office/drawing/2014/main" id="{5317B2D3-BA11-4BF9-94EB-23388B5DB8B9}"/>
              </a:ext>
            </a:extLst>
          </p:cNvPr>
          <p:cNvSpPr txBox="1">
            <a:spLocks noChangeArrowheads="1"/>
          </p:cNvSpPr>
          <p:nvPr/>
        </p:nvSpPr>
        <p:spPr bwMode="auto">
          <a:xfrm>
            <a:off x="6629400" y="2069022"/>
            <a:ext cx="221672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50000"/>
              </a:spcBef>
            </a:pPr>
            <a:r>
              <a:rPr lang="en-US" altLang="en-US" b="1" dirty="0">
                <a:solidFill>
                  <a:srgbClr val="000000"/>
                </a:solidFill>
              </a:rPr>
              <a:t>facial images</a:t>
            </a:r>
          </a:p>
        </p:txBody>
      </p:sp>
    </p:spTree>
    <p:extLst>
      <p:ext uri="{BB962C8B-B14F-4D97-AF65-F5344CB8AC3E}">
        <p14:creationId xmlns:p14="http://schemas.microsoft.com/office/powerpoint/2010/main" val="97728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ext Box 5"/>
          <p:cNvSpPr txBox="1">
            <a:spLocks noChangeArrowheads="1"/>
          </p:cNvSpPr>
          <p:nvPr/>
        </p:nvSpPr>
        <p:spPr bwMode="auto">
          <a:xfrm>
            <a:off x="1524000" y="976312"/>
            <a:ext cx="60960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defRPr/>
            </a:pPr>
            <a:r>
              <a:rPr lang="en-US" sz="3200" dirty="0">
                <a:solidFill>
                  <a:srgbClr val="800000"/>
                </a:solidFill>
                <a:effectLst>
                  <a:outerShdw blurRad="38100" dist="38100" dir="2700000" algn="tl">
                    <a:srgbClr val="000000"/>
                  </a:outerShdw>
                </a:effectLst>
                <a:latin typeface="Arial" charset="0"/>
                <a:ea typeface="ＭＳ Ｐゴシック" pitchFamily="1" charset="-128"/>
              </a:rPr>
              <a:t>Shadows and Sunlight</a:t>
            </a:r>
          </a:p>
        </p:txBody>
      </p:sp>
      <p:sp>
        <p:nvSpPr>
          <p:cNvPr id="4100" name="Oval 21"/>
          <p:cNvSpPr>
            <a:spLocks noChangeArrowheads="1"/>
          </p:cNvSpPr>
          <p:nvPr/>
        </p:nvSpPr>
        <p:spPr bwMode="auto">
          <a:xfrm>
            <a:off x="1295400" y="6324600"/>
            <a:ext cx="685800" cy="152400"/>
          </a:xfrm>
          <a:prstGeom prst="ellipse">
            <a:avLst/>
          </a:prstGeom>
          <a:solidFill>
            <a:schemeClr val="bg2"/>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a:solidFill>
                <a:schemeClr val="bg2"/>
              </a:solidFill>
            </a:endParaRPr>
          </a:p>
        </p:txBody>
      </p:sp>
      <p:sp>
        <p:nvSpPr>
          <p:cNvPr id="4101" name="Line 41"/>
          <p:cNvSpPr>
            <a:spLocks noChangeShapeType="1"/>
          </p:cNvSpPr>
          <p:nvPr/>
        </p:nvSpPr>
        <p:spPr bwMode="auto">
          <a:xfrm flipV="1">
            <a:off x="1295400" y="1752600"/>
            <a:ext cx="0" cy="464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2" name="Line 42"/>
          <p:cNvSpPr>
            <a:spLocks noChangeShapeType="1"/>
          </p:cNvSpPr>
          <p:nvPr/>
        </p:nvSpPr>
        <p:spPr bwMode="auto">
          <a:xfrm flipV="1">
            <a:off x="1981200" y="1752600"/>
            <a:ext cx="0" cy="464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3" name="AutoShape 23"/>
          <p:cNvSpPr>
            <a:spLocks noChangeArrowheads="1"/>
          </p:cNvSpPr>
          <p:nvPr/>
        </p:nvSpPr>
        <p:spPr bwMode="auto">
          <a:xfrm>
            <a:off x="1219200" y="1295400"/>
            <a:ext cx="838200" cy="838200"/>
          </a:xfrm>
          <a:prstGeom prst="star16">
            <a:avLst>
              <a:gd name="adj" fmla="val 37500"/>
            </a:avLst>
          </a:prstGeom>
          <a:gradFill rotWithShape="0">
            <a:gsLst>
              <a:gs pos="0">
                <a:srgbClr val="FFFF00"/>
              </a:gs>
              <a:gs pos="100000">
                <a:srgbClr val="FAAB00"/>
              </a:gs>
            </a:gsLst>
            <a:path path="shape">
              <a:fillToRect l="50000" t="50000" r="50000" b="50000"/>
            </a:path>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04" name="Text Box 43"/>
          <p:cNvSpPr txBox="1">
            <a:spLocks noChangeArrowheads="1"/>
          </p:cNvSpPr>
          <p:nvPr/>
        </p:nvSpPr>
        <p:spPr bwMode="auto">
          <a:xfrm>
            <a:off x="762000" y="6172200"/>
            <a:ext cx="636588"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800"/>
              <a:t>90</a:t>
            </a:r>
            <a:r>
              <a:rPr lang="en-US" altLang="en-US" sz="1800" baseline="50000"/>
              <a:t>o</a:t>
            </a:r>
            <a:endParaRPr lang="en-US" altLang="en-US" sz="1800"/>
          </a:p>
        </p:txBody>
      </p:sp>
      <p:sp>
        <p:nvSpPr>
          <p:cNvPr id="4105" name="Oval 44"/>
          <p:cNvSpPr>
            <a:spLocks noChangeArrowheads="1"/>
          </p:cNvSpPr>
          <p:nvPr/>
        </p:nvSpPr>
        <p:spPr bwMode="auto">
          <a:xfrm>
            <a:off x="2590800" y="6324600"/>
            <a:ext cx="2743200" cy="152400"/>
          </a:xfrm>
          <a:prstGeom prst="ellipse">
            <a:avLst/>
          </a:prstGeom>
          <a:solidFill>
            <a:schemeClr val="bg2"/>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a:solidFill>
                <a:schemeClr val="bg2"/>
              </a:solidFill>
            </a:endParaRPr>
          </a:p>
        </p:txBody>
      </p:sp>
      <p:grpSp>
        <p:nvGrpSpPr>
          <p:cNvPr id="4106" name="Group 24"/>
          <p:cNvGrpSpPr>
            <a:grpSpLocks/>
          </p:cNvGrpSpPr>
          <p:nvPr/>
        </p:nvGrpSpPr>
        <p:grpSpPr bwMode="auto">
          <a:xfrm>
            <a:off x="4800600" y="4876800"/>
            <a:ext cx="571500" cy="1524000"/>
            <a:chOff x="3432" y="1776"/>
            <a:chExt cx="360" cy="960"/>
          </a:xfrm>
        </p:grpSpPr>
        <p:sp>
          <p:nvSpPr>
            <p:cNvPr id="4128" name="Rectangle 25"/>
            <p:cNvSpPr>
              <a:spLocks noChangeArrowheads="1"/>
            </p:cNvSpPr>
            <p:nvPr/>
          </p:nvSpPr>
          <p:spPr bwMode="auto">
            <a:xfrm>
              <a:off x="3504" y="2112"/>
              <a:ext cx="240" cy="28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nvGrpSpPr>
            <p:cNvPr id="4129" name="Group 26"/>
            <p:cNvGrpSpPr>
              <a:grpSpLocks/>
            </p:cNvGrpSpPr>
            <p:nvPr/>
          </p:nvGrpSpPr>
          <p:grpSpPr bwMode="auto">
            <a:xfrm>
              <a:off x="3456" y="1776"/>
              <a:ext cx="288" cy="596"/>
              <a:chOff x="3648" y="1756"/>
              <a:chExt cx="288" cy="596"/>
            </a:xfrm>
          </p:grpSpPr>
          <p:sp>
            <p:nvSpPr>
              <p:cNvPr id="6171" name="Rectangle 27"/>
              <p:cNvSpPr>
                <a:spLocks noChangeArrowheads="1"/>
              </p:cNvSpPr>
              <p:nvPr/>
            </p:nvSpPr>
            <p:spPr bwMode="auto">
              <a:xfrm>
                <a:off x="3744" y="2016"/>
                <a:ext cx="144" cy="96"/>
              </a:xfrm>
              <a:prstGeom prst="rect">
                <a:avLst/>
              </a:prstGeom>
              <a:gradFill rotWithShape="0">
                <a:gsLst>
                  <a:gs pos="0">
                    <a:schemeClr val="accent2"/>
                  </a:gs>
                  <a:gs pos="100000">
                    <a:schemeClr val="accent2">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grpSp>
            <p:nvGrpSpPr>
              <p:cNvPr id="4135" name="Group 28"/>
              <p:cNvGrpSpPr>
                <a:grpSpLocks/>
              </p:cNvGrpSpPr>
              <p:nvPr/>
            </p:nvGrpSpPr>
            <p:grpSpPr bwMode="auto">
              <a:xfrm>
                <a:off x="3696" y="1756"/>
                <a:ext cx="240" cy="308"/>
                <a:chOff x="3696" y="1756"/>
                <a:chExt cx="240" cy="308"/>
              </a:xfrm>
            </p:grpSpPr>
            <p:sp>
              <p:nvSpPr>
                <p:cNvPr id="4138" name="AutoShape 29"/>
                <p:cNvSpPr>
                  <a:spLocks noChangeArrowheads="1"/>
                </p:cNvSpPr>
                <p:nvPr/>
              </p:nvSpPr>
              <p:spPr bwMode="auto">
                <a:xfrm>
                  <a:off x="3744" y="1756"/>
                  <a:ext cx="144" cy="144"/>
                </a:xfrm>
                <a:prstGeom prst="sun">
                  <a:avLst>
                    <a:gd name="adj" fmla="val 2500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39" name="Oval 30"/>
                <p:cNvSpPr>
                  <a:spLocks noChangeArrowheads="1"/>
                </p:cNvSpPr>
                <p:nvPr/>
              </p:nvSpPr>
              <p:spPr bwMode="auto">
                <a:xfrm>
                  <a:off x="3720" y="1872"/>
                  <a:ext cx="192" cy="19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6175" name="Rectangle 31"/>
                <p:cNvSpPr>
                  <a:spLocks noChangeArrowheads="1"/>
                </p:cNvSpPr>
                <p:nvPr/>
              </p:nvSpPr>
              <p:spPr bwMode="auto">
                <a:xfrm>
                  <a:off x="3696" y="1920"/>
                  <a:ext cx="240" cy="48"/>
                </a:xfrm>
                <a:prstGeom prst="rect">
                  <a:avLst/>
                </a:prstGeom>
                <a:gradFill rotWithShape="0">
                  <a:gsLst>
                    <a:gs pos="0">
                      <a:schemeClr val="accent2"/>
                    </a:gs>
                    <a:gs pos="100000">
                      <a:schemeClr val="accent2">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sp>
              <p:nvSpPr>
                <p:cNvPr id="6176" name="AutoShape 32"/>
                <p:cNvSpPr>
                  <a:spLocks noChangeArrowheads="1"/>
                </p:cNvSpPr>
                <p:nvPr/>
              </p:nvSpPr>
              <p:spPr bwMode="auto">
                <a:xfrm>
                  <a:off x="3720" y="1824"/>
                  <a:ext cx="192" cy="96"/>
                </a:xfrm>
                <a:prstGeom prst="triangle">
                  <a:avLst>
                    <a:gd name="adj" fmla="val 50000"/>
                  </a:avLst>
                </a:prstGeom>
                <a:gradFill rotWithShape="0">
                  <a:gsLst>
                    <a:gs pos="0">
                      <a:schemeClr val="accent2"/>
                    </a:gs>
                    <a:gs pos="100000">
                      <a:schemeClr val="accent2">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grpSp>
          <p:sp>
            <p:nvSpPr>
              <p:cNvPr id="6177" name="Freeform 33"/>
              <p:cNvSpPr>
                <a:spLocks/>
              </p:cNvSpPr>
              <p:nvPr/>
            </p:nvSpPr>
            <p:spPr bwMode="auto">
              <a:xfrm>
                <a:off x="3648" y="2112"/>
                <a:ext cx="144" cy="240"/>
              </a:xfrm>
              <a:custGeom>
                <a:avLst/>
                <a:gdLst>
                  <a:gd name="T0" fmla="*/ 96 w 144"/>
                  <a:gd name="T1" fmla="*/ 0 h 240"/>
                  <a:gd name="T2" fmla="*/ 0 w 144"/>
                  <a:gd name="T3" fmla="*/ 192 h 240"/>
                  <a:gd name="T4" fmla="*/ 96 w 144"/>
                  <a:gd name="T5" fmla="*/ 240 h 240"/>
                  <a:gd name="T6" fmla="*/ 144 w 144"/>
                  <a:gd name="T7" fmla="*/ 0 h 240"/>
                </a:gdLst>
                <a:ahLst/>
                <a:cxnLst>
                  <a:cxn ang="0">
                    <a:pos x="T0" y="T1"/>
                  </a:cxn>
                  <a:cxn ang="0">
                    <a:pos x="T2" y="T3"/>
                  </a:cxn>
                  <a:cxn ang="0">
                    <a:pos x="T4" y="T5"/>
                  </a:cxn>
                  <a:cxn ang="0">
                    <a:pos x="T6" y="T7"/>
                  </a:cxn>
                </a:cxnLst>
                <a:rect l="0" t="0" r="r" b="b"/>
                <a:pathLst>
                  <a:path w="144" h="240">
                    <a:moveTo>
                      <a:pt x="96" y="0"/>
                    </a:moveTo>
                    <a:lnTo>
                      <a:pt x="0" y="192"/>
                    </a:lnTo>
                    <a:lnTo>
                      <a:pt x="96" y="240"/>
                    </a:lnTo>
                    <a:lnTo>
                      <a:pt x="144" y="0"/>
                    </a:lnTo>
                  </a:path>
                </a:pathLst>
              </a:custGeom>
              <a:gradFill rotWithShape="0">
                <a:gsLst>
                  <a:gs pos="0">
                    <a:schemeClr val="accent2"/>
                  </a:gs>
                  <a:gs pos="100000">
                    <a:schemeClr val="accent2">
                      <a:gamma/>
                      <a:shade val="27059"/>
                      <a:invGamma/>
                    </a:scheme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sp>
            <p:nvSpPr>
              <p:cNvPr id="6178" name="Freeform 34"/>
              <p:cNvSpPr>
                <a:spLocks/>
              </p:cNvSpPr>
              <p:nvPr/>
            </p:nvSpPr>
            <p:spPr bwMode="auto">
              <a:xfrm rot="-650419">
                <a:off x="3696" y="2112"/>
                <a:ext cx="144" cy="240"/>
              </a:xfrm>
              <a:custGeom>
                <a:avLst/>
                <a:gdLst>
                  <a:gd name="T0" fmla="*/ 96 w 144"/>
                  <a:gd name="T1" fmla="*/ 0 h 240"/>
                  <a:gd name="T2" fmla="*/ 0 w 144"/>
                  <a:gd name="T3" fmla="*/ 192 h 240"/>
                  <a:gd name="T4" fmla="*/ 96 w 144"/>
                  <a:gd name="T5" fmla="*/ 240 h 240"/>
                  <a:gd name="T6" fmla="*/ 144 w 144"/>
                  <a:gd name="T7" fmla="*/ 0 h 240"/>
                </a:gdLst>
                <a:ahLst/>
                <a:cxnLst>
                  <a:cxn ang="0">
                    <a:pos x="T0" y="T1"/>
                  </a:cxn>
                  <a:cxn ang="0">
                    <a:pos x="T2" y="T3"/>
                  </a:cxn>
                  <a:cxn ang="0">
                    <a:pos x="T4" y="T5"/>
                  </a:cxn>
                  <a:cxn ang="0">
                    <a:pos x="T6" y="T7"/>
                  </a:cxn>
                </a:cxnLst>
                <a:rect l="0" t="0" r="r" b="b"/>
                <a:pathLst>
                  <a:path w="144" h="240">
                    <a:moveTo>
                      <a:pt x="96" y="0"/>
                    </a:moveTo>
                    <a:lnTo>
                      <a:pt x="0" y="192"/>
                    </a:lnTo>
                    <a:lnTo>
                      <a:pt x="96" y="240"/>
                    </a:lnTo>
                    <a:lnTo>
                      <a:pt x="144" y="0"/>
                    </a:lnTo>
                  </a:path>
                </a:pathLst>
              </a:custGeom>
              <a:gradFill rotWithShape="0">
                <a:gsLst>
                  <a:gs pos="0">
                    <a:schemeClr val="accent2"/>
                  </a:gs>
                  <a:gs pos="100000">
                    <a:schemeClr val="accent2">
                      <a:gamma/>
                      <a:shade val="27059"/>
                      <a:invGamma/>
                    </a:scheme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grpSp>
        <p:sp>
          <p:nvSpPr>
            <p:cNvPr id="4130" name="Rectangle 35"/>
            <p:cNvSpPr>
              <a:spLocks noChangeArrowheads="1"/>
            </p:cNvSpPr>
            <p:nvPr/>
          </p:nvSpPr>
          <p:spPr bwMode="auto">
            <a:xfrm>
              <a:off x="3552" y="2400"/>
              <a:ext cx="64"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31" name="Rectangle 36"/>
            <p:cNvSpPr>
              <a:spLocks noChangeArrowheads="1"/>
            </p:cNvSpPr>
            <p:nvPr/>
          </p:nvSpPr>
          <p:spPr bwMode="auto">
            <a:xfrm>
              <a:off x="3648" y="2400"/>
              <a:ext cx="64"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32" name="Rectangle 37"/>
            <p:cNvSpPr>
              <a:spLocks noChangeArrowheads="1"/>
            </p:cNvSpPr>
            <p:nvPr/>
          </p:nvSpPr>
          <p:spPr bwMode="auto">
            <a:xfrm rot="2160428">
              <a:off x="3432" y="2104"/>
              <a:ext cx="48" cy="24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33" name="Rectangle 38"/>
            <p:cNvSpPr>
              <a:spLocks noChangeArrowheads="1"/>
            </p:cNvSpPr>
            <p:nvPr/>
          </p:nvSpPr>
          <p:spPr bwMode="auto">
            <a:xfrm rot="-1068527">
              <a:off x="3744" y="2112"/>
              <a:ext cx="48" cy="24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4107" name="Line 46"/>
          <p:cNvSpPr>
            <a:spLocks noChangeShapeType="1"/>
          </p:cNvSpPr>
          <p:nvPr/>
        </p:nvSpPr>
        <p:spPr bwMode="auto">
          <a:xfrm flipV="1">
            <a:off x="2590800" y="3048000"/>
            <a:ext cx="5562600" cy="3352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Rectangle 47"/>
          <p:cNvSpPr>
            <a:spLocks noChangeArrowheads="1"/>
          </p:cNvSpPr>
          <p:nvPr/>
        </p:nvSpPr>
        <p:spPr bwMode="auto">
          <a:xfrm>
            <a:off x="1295400" y="6248400"/>
            <a:ext cx="1524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en-US"/>
          </a:p>
        </p:txBody>
      </p:sp>
      <p:sp>
        <p:nvSpPr>
          <p:cNvPr id="4109" name="Text Box 48"/>
          <p:cNvSpPr txBox="1">
            <a:spLocks noChangeArrowheads="1"/>
          </p:cNvSpPr>
          <p:nvPr/>
        </p:nvSpPr>
        <p:spPr bwMode="auto">
          <a:xfrm>
            <a:off x="2944813" y="6096000"/>
            <a:ext cx="636587"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1800"/>
              <a:t>30</a:t>
            </a:r>
            <a:r>
              <a:rPr lang="en-US" altLang="en-US" sz="1800" baseline="50000"/>
              <a:t>o</a:t>
            </a:r>
            <a:endParaRPr lang="en-US" altLang="en-US" sz="1800"/>
          </a:p>
        </p:txBody>
      </p:sp>
      <p:sp>
        <p:nvSpPr>
          <p:cNvPr id="4110" name="Freeform 49"/>
          <p:cNvSpPr>
            <a:spLocks/>
          </p:cNvSpPr>
          <p:nvPr/>
        </p:nvSpPr>
        <p:spPr bwMode="auto">
          <a:xfrm>
            <a:off x="2959100" y="6172200"/>
            <a:ext cx="88900" cy="228600"/>
          </a:xfrm>
          <a:custGeom>
            <a:avLst/>
            <a:gdLst>
              <a:gd name="T0" fmla="*/ 0 w 56"/>
              <a:gd name="T1" fmla="*/ 0 h 96"/>
              <a:gd name="T2" fmla="*/ 76200 w 56"/>
              <a:gd name="T3" fmla="*/ 114300 h 96"/>
              <a:gd name="T4" fmla="*/ 76200 w 56"/>
              <a:gd name="T5" fmla="*/ 228600 h 96"/>
              <a:gd name="T6" fmla="*/ 0 60000 65536"/>
              <a:gd name="T7" fmla="*/ 0 60000 65536"/>
              <a:gd name="T8" fmla="*/ 0 60000 65536"/>
            </a:gdLst>
            <a:ahLst/>
            <a:cxnLst>
              <a:cxn ang="T6">
                <a:pos x="T0" y="T1"/>
              </a:cxn>
              <a:cxn ang="T7">
                <a:pos x="T2" y="T3"/>
              </a:cxn>
              <a:cxn ang="T8">
                <a:pos x="T4" y="T5"/>
              </a:cxn>
            </a:cxnLst>
            <a:rect l="0" t="0" r="r" b="b"/>
            <a:pathLst>
              <a:path w="56" h="96">
                <a:moveTo>
                  <a:pt x="0" y="0"/>
                </a:moveTo>
                <a:cubicBezTo>
                  <a:pt x="20" y="16"/>
                  <a:pt x="40" y="32"/>
                  <a:pt x="48" y="48"/>
                </a:cubicBezTo>
                <a:cubicBezTo>
                  <a:pt x="56" y="64"/>
                  <a:pt x="52" y="80"/>
                  <a:pt x="48" y="96"/>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4111" name="AutoShape 45"/>
          <p:cNvSpPr>
            <a:spLocks noChangeArrowheads="1"/>
          </p:cNvSpPr>
          <p:nvPr/>
        </p:nvSpPr>
        <p:spPr bwMode="auto">
          <a:xfrm>
            <a:off x="7848600" y="2590800"/>
            <a:ext cx="838200" cy="838200"/>
          </a:xfrm>
          <a:prstGeom prst="star16">
            <a:avLst>
              <a:gd name="adj" fmla="val 37500"/>
            </a:avLst>
          </a:prstGeom>
          <a:gradFill rotWithShape="0">
            <a:gsLst>
              <a:gs pos="0">
                <a:srgbClr val="FFFF00"/>
              </a:gs>
              <a:gs pos="100000">
                <a:srgbClr val="FAAB00"/>
              </a:gs>
            </a:gsLst>
            <a:path path="shape">
              <a:fillToRect l="50000" t="50000" r="50000" b="50000"/>
            </a:path>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12" name="Text Box 50"/>
          <p:cNvSpPr txBox="1">
            <a:spLocks noChangeArrowheads="1"/>
          </p:cNvSpPr>
          <p:nvPr/>
        </p:nvSpPr>
        <p:spPr bwMode="auto">
          <a:xfrm>
            <a:off x="2181225" y="1654969"/>
            <a:ext cx="5591175" cy="157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just">
              <a:spcBef>
                <a:spcPct val="50000"/>
              </a:spcBef>
            </a:pPr>
            <a:r>
              <a:rPr lang="en-US" altLang="en-US" dirty="0">
                <a:solidFill>
                  <a:srgbClr val="000000"/>
                </a:solidFill>
              </a:rPr>
              <a:t>The shadow you create by blocking sunlight changes through the day as the position of the sun in the sky changes. </a:t>
            </a:r>
          </a:p>
        </p:txBody>
      </p:sp>
      <p:grpSp>
        <p:nvGrpSpPr>
          <p:cNvPr id="4113" name="Group 24"/>
          <p:cNvGrpSpPr>
            <a:grpSpLocks/>
          </p:cNvGrpSpPr>
          <p:nvPr/>
        </p:nvGrpSpPr>
        <p:grpSpPr bwMode="auto">
          <a:xfrm>
            <a:off x="1352550" y="4876800"/>
            <a:ext cx="571500" cy="1524000"/>
            <a:chOff x="3432" y="1776"/>
            <a:chExt cx="360" cy="960"/>
          </a:xfrm>
        </p:grpSpPr>
        <p:sp>
          <p:nvSpPr>
            <p:cNvPr id="4114" name="Rectangle 25"/>
            <p:cNvSpPr>
              <a:spLocks noChangeArrowheads="1"/>
            </p:cNvSpPr>
            <p:nvPr/>
          </p:nvSpPr>
          <p:spPr bwMode="auto">
            <a:xfrm>
              <a:off x="3504" y="2112"/>
              <a:ext cx="240" cy="28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nvGrpSpPr>
            <p:cNvPr id="4115" name="Group 26"/>
            <p:cNvGrpSpPr>
              <a:grpSpLocks/>
            </p:cNvGrpSpPr>
            <p:nvPr/>
          </p:nvGrpSpPr>
          <p:grpSpPr bwMode="auto">
            <a:xfrm>
              <a:off x="3456" y="1776"/>
              <a:ext cx="288" cy="596"/>
              <a:chOff x="3648" y="1756"/>
              <a:chExt cx="288" cy="596"/>
            </a:xfrm>
          </p:grpSpPr>
          <p:sp>
            <p:nvSpPr>
              <p:cNvPr id="48" name="Rectangle 27"/>
              <p:cNvSpPr>
                <a:spLocks noChangeArrowheads="1"/>
              </p:cNvSpPr>
              <p:nvPr/>
            </p:nvSpPr>
            <p:spPr bwMode="auto">
              <a:xfrm>
                <a:off x="3744" y="2016"/>
                <a:ext cx="144" cy="96"/>
              </a:xfrm>
              <a:prstGeom prst="rect">
                <a:avLst/>
              </a:prstGeom>
              <a:gradFill rotWithShape="0">
                <a:gsLst>
                  <a:gs pos="0">
                    <a:schemeClr val="accent2"/>
                  </a:gs>
                  <a:gs pos="100000">
                    <a:schemeClr val="accent2">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grpSp>
            <p:nvGrpSpPr>
              <p:cNvPr id="4121" name="Group 28"/>
              <p:cNvGrpSpPr>
                <a:grpSpLocks/>
              </p:cNvGrpSpPr>
              <p:nvPr/>
            </p:nvGrpSpPr>
            <p:grpSpPr bwMode="auto">
              <a:xfrm>
                <a:off x="3696" y="1756"/>
                <a:ext cx="240" cy="308"/>
                <a:chOff x="3696" y="1756"/>
                <a:chExt cx="240" cy="308"/>
              </a:xfrm>
            </p:grpSpPr>
            <p:sp>
              <p:nvSpPr>
                <p:cNvPr id="4124" name="AutoShape 29"/>
                <p:cNvSpPr>
                  <a:spLocks noChangeArrowheads="1"/>
                </p:cNvSpPr>
                <p:nvPr/>
              </p:nvSpPr>
              <p:spPr bwMode="auto">
                <a:xfrm>
                  <a:off x="3744" y="1756"/>
                  <a:ext cx="144" cy="144"/>
                </a:xfrm>
                <a:prstGeom prst="sun">
                  <a:avLst>
                    <a:gd name="adj" fmla="val 2500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25" name="Oval 30"/>
                <p:cNvSpPr>
                  <a:spLocks noChangeArrowheads="1"/>
                </p:cNvSpPr>
                <p:nvPr/>
              </p:nvSpPr>
              <p:spPr bwMode="auto">
                <a:xfrm>
                  <a:off x="3720" y="1872"/>
                  <a:ext cx="192" cy="19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54" name="Rectangle 31"/>
                <p:cNvSpPr>
                  <a:spLocks noChangeArrowheads="1"/>
                </p:cNvSpPr>
                <p:nvPr/>
              </p:nvSpPr>
              <p:spPr bwMode="auto">
                <a:xfrm>
                  <a:off x="3696" y="1920"/>
                  <a:ext cx="240" cy="48"/>
                </a:xfrm>
                <a:prstGeom prst="rect">
                  <a:avLst/>
                </a:prstGeom>
                <a:gradFill rotWithShape="0">
                  <a:gsLst>
                    <a:gs pos="0">
                      <a:schemeClr val="accent2"/>
                    </a:gs>
                    <a:gs pos="100000">
                      <a:schemeClr val="accent2">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sp>
              <p:nvSpPr>
                <p:cNvPr id="55" name="AutoShape 32"/>
                <p:cNvSpPr>
                  <a:spLocks noChangeArrowheads="1"/>
                </p:cNvSpPr>
                <p:nvPr/>
              </p:nvSpPr>
              <p:spPr bwMode="auto">
                <a:xfrm>
                  <a:off x="3720" y="1824"/>
                  <a:ext cx="192" cy="96"/>
                </a:xfrm>
                <a:prstGeom prst="triangle">
                  <a:avLst>
                    <a:gd name="adj" fmla="val 50000"/>
                  </a:avLst>
                </a:prstGeom>
                <a:gradFill rotWithShape="0">
                  <a:gsLst>
                    <a:gs pos="0">
                      <a:schemeClr val="accent2"/>
                    </a:gs>
                    <a:gs pos="100000">
                      <a:schemeClr val="accent2">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grpSp>
          <p:sp>
            <p:nvSpPr>
              <p:cNvPr id="50" name="Freeform 33"/>
              <p:cNvSpPr>
                <a:spLocks/>
              </p:cNvSpPr>
              <p:nvPr/>
            </p:nvSpPr>
            <p:spPr bwMode="auto">
              <a:xfrm>
                <a:off x="3648" y="2112"/>
                <a:ext cx="144" cy="240"/>
              </a:xfrm>
              <a:custGeom>
                <a:avLst/>
                <a:gdLst>
                  <a:gd name="T0" fmla="*/ 96 w 144"/>
                  <a:gd name="T1" fmla="*/ 0 h 240"/>
                  <a:gd name="T2" fmla="*/ 0 w 144"/>
                  <a:gd name="T3" fmla="*/ 192 h 240"/>
                  <a:gd name="T4" fmla="*/ 96 w 144"/>
                  <a:gd name="T5" fmla="*/ 240 h 240"/>
                  <a:gd name="T6" fmla="*/ 144 w 144"/>
                  <a:gd name="T7" fmla="*/ 0 h 240"/>
                </a:gdLst>
                <a:ahLst/>
                <a:cxnLst>
                  <a:cxn ang="0">
                    <a:pos x="T0" y="T1"/>
                  </a:cxn>
                  <a:cxn ang="0">
                    <a:pos x="T2" y="T3"/>
                  </a:cxn>
                  <a:cxn ang="0">
                    <a:pos x="T4" y="T5"/>
                  </a:cxn>
                  <a:cxn ang="0">
                    <a:pos x="T6" y="T7"/>
                  </a:cxn>
                </a:cxnLst>
                <a:rect l="0" t="0" r="r" b="b"/>
                <a:pathLst>
                  <a:path w="144" h="240">
                    <a:moveTo>
                      <a:pt x="96" y="0"/>
                    </a:moveTo>
                    <a:lnTo>
                      <a:pt x="0" y="192"/>
                    </a:lnTo>
                    <a:lnTo>
                      <a:pt x="96" y="240"/>
                    </a:lnTo>
                    <a:lnTo>
                      <a:pt x="144" y="0"/>
                    </a:lnTo>
                  </a:path>
                </a:pathLst>
              </a:custGeom>
              <a:gradFill rotWithShape="0">
                <a:gsLst>
                  <a:gs pos="0">
                    <a:schemeClr val="accent2"/>
                  </a:gs>
                  <a:gs pos="100000">
                    <a:schemeClr val="accent2">
                      <a:gamma/>
                      <a:shade val="27059"/>
                      <a:invGamma/>
                    </a:scheme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sp>
            <p:nvSpPr>
              <p:cNvPr id="51" name="Freeform 34"/>
              <p:cNvSpPr>
                <a:spLocks/>
              </p:cNvSpPr>
              <p:nvPr/>
            </p:nvSpPr>
            <p:spPr bwMode="auto">
              <a:xfrm rot="-650419">
                <a:off x="3696" y="2112"/>
                <a:ext cx="144" cy="240"/>
              </a:xfrm>
              <a:custGeom>
                <a:avLst/>
                <a:gdLst>
                  <a:gd name="T0" fmla="*/ 96 w 144"/>
                  <a:gd name="T1" fmla="*/ 0 h 240"/>
                  <a:gd name="T2" fmla="*/ 0 w 144"/>
                  <a:gd name="T3" fmla="*/ 192 h 240"/>
                  <a:gd name="T4" fmla="*/ 96 w 144"/>
                  <a:gd name="T5" fmla="*/ 240 h 240"/>
                  <a:gd name="T6" fmla="*/ 144 w 144"/>
                  <a:gd name="T7" fmla="*/ 0 h 240"/>
                </a:gdLst>
                <a:ahLst/>
                <a:cxnLst>
                  <a:cxn ang="0">
                    <a:pos x="T0" y="T1"/>
                  </a:cxn>
                  <a:cxn ang="0">
                    <a:pos x="T2" y="T3"/>
                  </a:cxn>
                  <a:cxn ang="0">
                    <a:pos x="T4" y="T5"/>
                  </a:cxn>
                  <a:cxn ang="0">
                    <a:pos x="T6" y="T7"/>
                  </a:cxn>
                </a:cxnLst>
                <a:rect l="0" t="0" r="r" b="b"/>
                <a:pathLst>
                  <a:path w="144" h="240">
                    <a:moveTo>
                      <a:pt x="96" y="0"/>
                    </a:moveTo>
                    <a:lnTo>
                      <a:pt x="0" y="192"/>
                    </a:lnTo>
                    <a:lnTo>
                      <a:pt x="96" y="240"/>
                    </a:lnTo>
                    <a:lnTo>
                      <a:pt x="144" y="0"/>
                    </a:lnTo>
                  </a:path>
                </a:pathLst>
              </a:custGeom>
              <a:gradFill rotWithShape="0">
                <a:gsLst>
                  <a:gs pos="0">
                    <a:schemeClr val="accent2"/>
                  </a:gs>
                  <a:gs pos="100000">
                    <a:schemeClr val="accent2">
                      <a:gamma/>
                      <a:shade val="27059"/>
                      <a:invGamma/>
                    </a:scheme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Arial" charset="0"/>
                  <a:ea typeface="ＭＳ Ｐゴシック" pitchFamily="1" charset="-128"/>
                </a:endParaRPr>
              </a:p>
            </p:txBody>
          </p:sp>
        </p:grpSp>
        <p:sp>
          <p:nvSpPr>
            <p:cNvPr id="4116" name="Rectangle 35"/>
            <p:cNvSpPr>
              <a:spLocks noChangeArrowheads="1"/>
            </p:cNvSpPr>
            <p:nvPr/>
          </p:nvSpPr>
          <p:spPr bwMode="auto">
            <a:xfrm>
              <a:off x="3552" y="2400"/>
              <a:ext cx="64"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17" name="Rectangle 36"/>
            <p:cNvSpPr>
              <a:spLocks noChangeArrowheads="1"/>
            </p:cNvSpPr>
            <p:nvPr/>
          </p:nvSpPr>
          <p:spPr bwMode="auto">
            <a:xfrm>
              <a:off x="3648" y="2400"/>
              <a:ext cx="64"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18" name="Rectangle 37"/>
            <p:cNvSpPr>
              <a:spLocks noChangeArrowheads="1"/>
            </p:cNvSpPr>
            <p:nvPr/>
          </p:nvSpPr>
          <p:spPr bwMode="auto">
            <a:xfrm rot="2160428">
              <a:off x="3432" y="2104"/>
              <a:ext cx="48" cy="24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sp>
          <p:nvSpPr>
            <p:cNvPr id="4119" name="Rectangle 38"/>
            <p:cNvSpPr>
              <a:spLocks noChangeArrowheads="1"/>
            </p:cNvSpPr>
            <p:nvPr/>
          </p:nvSpPr>
          <p:spPr bwMode="auto">
            <a:xfrm rot="-1068527">
              <a:off x="3744" y="2112"/>
              <a:ext cx="48" cy="24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a:p>
          </p:txBody>
        </p:sp>
      </p:grpSp>
      <p:sp>
        <p:nvSpPr>
          <p:cNvPr id="47" name="Title 1"/>
          <p:cNvSpPr txBox="1">
            <a:spLocks/>
          </p:cNvSpPr>
          <p:nvPr/>
        </p:nvSpPr>
        <p:spPr>
          <a:xfrm>
            <a:off x="152400" y="76201"/>
            <a:ext cx="8534400" cy="71755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eaLnBrk="1" hangingPunct="1">
              <a:buClrTx/>
              <a:buSzTx/>
              <a:buFontTx/>
              <a:defRPr/>
            </a:pPr>
            <a:r>
              <a:rPr lang="en-US" b="1" u="none" kern="0" dirty="0">
                <a:effectLst>
                  <a:outerShdw blurRad="38100" dist="38100" dir="2700000" algn="tl">
                    <a:srgbClr val="000000">
                      <a:alpha val="43137"/>
                    </a:srgbClr>
                  </a:outerShdw>
                </a:effectLst>
              </a:rPr>
              <a:t>Dose of </a:t>
            </a:r>
            <a:r>
              <a:rPr lang="en-US" b="1" u="none" kern="0" dirty="0">
                <a:effectLst>
                  <a:outerShdw blurRad="38100" dist="38100" dir="2700000" algn="tl">
                    <a:srgbClr val="000000">
                      <a:alpha val="43137"/>
                    </a:srgbClr>
                  </a:outerShdw>
                </a:effectLst>
                <a:latin typeface="Brush Script MT" pitchFamily="66" charset="0"/>
              </a:rPr>
              <a:t>Reality:</a:t>
            </a:r>
            <a:r>
              <a:rPr lang="en-US" b="1" u="none" kern="0" dirty="0">
                <a:effectLst>
                  <a:outerShdw blurRad="38100" dist="38100" dir="2700000" algn="tl">
                    <a:srgbClr val="000000">
                      <a:alpha val="43137"/>
                    </a:srgbClr>
                  </a:outerShdw>
                </a:effectLst>
              </a:rPr>
              <a:t> </a:t>
            </a:r>
            <a:endParaRPr lang="en-CA" b="1" u="none"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 name="Picture 1"/>
          <p:cNvPicPr>
            <a:picLocks noChangeAspect="1"/>
          </p:cNvPicPr>
          <p:nvPr/>
        </p:nvPicPr>
        <p:blipFill>
          <a:blip r:embed="rId3"/>
          <a:stretch>
            <a:fillRect/>
          </a:stretch>
        </p:blipFill>
        <p:spPr>
          <a:xfrm>
            <a:off x="7305614" y="4365691"/>
            <a:ext cx="1042988" cy="1040735"/>
          </a:xfrm>
          <a:prstGeom prst="rect">
            <a:avLst/>
          </a:prstGeom>
        </p:spPr>
      </p:pic>
      <p:sp>
        <p:nvSpPr>
          <p:cNvPr id="49" name="Text Box 5"/>
          <p:cNvSpPr txBox="1">
            <a:spLocks noChangeArrowheads="1"/>
          </p:cNvSpPr>
          <p:nvPr/>
        </p:nvSpPr>
        <p:spPr bwMode="auto">
          <a:xfrm>
            <a:off x="6750783" y="5516562"/>
            <a:ext cx="215265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spcBef>
                <a:spcPct val="50000"/>
              </a:spcBef>
              <a:defRPr/>
            </a:pPr>
            <a:r>
              <a:rPr lang="en-US" sz="3200" dirty="0">
                <a:solidFill>
                  <a:srgbClr val="800000"/>
                </a:solidFill>
                <a:effectLst>
                  <a:outerShdw blurRad="38100" dist="38100" dir="2700000" algn="tl">
                    <a:srgbClr val="000000"/>
                  </a:outerShdw>
                </a:effectLst>
                <a:latin typeface="Arial" charset="0"/>
                <a:ea typeface="ＭＳ Ｐゴシック" pitchFamily="1" charset="-128"/>
              </a:rPr>
              <a:t>Astronomy</a:t>
            </a:r>
          </a:p>
        </p:txBody>
      </p:sp>
      <p:sp>
        <p:nvSpPr>
          <p:cNvPr id="52" name="灯片编号占位符 2">
            <a:extLst>
              <a:ext uri="{FF2B5EF4-FFF2-40B4-BE49-F238E27FC236}">
                <a16:creationId xmlns:a16="http://schemas.microsoft.com/office/drawing/2014/main" id="{18231EBB-3CB4-4AAF-8370-4999331EC64F}"/>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8F6D765-499E-4957-B84C-40BB8B7FE78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44</a:t>
            </a:fld>
            <a:endParaRPr lang="en-US" altLang="zh-CN" sz="1400">
              <a:latin typeface="Times New Roman" panose="02020603050405020304" pitchFamily="18" charset="0"/>
              <a:ea typeface="宋体" panose="02010600030101010101" pitchFamily="2" charset="-122"/>
            </a:endParaRPr>
          </a:p>
        </p:txBody>
      </p:sp>
      <p:grpSp>
        <p:nvGrpSpPr>
          <p:cNvPr id="3" name="Group 2">
            <a:extLst>
              <a:ext uri="{FF2B5EF4-FFF2-40B4-BE49-F238E27FC236}">
                <a16:creationId xmlns:a16="http://schemas.microsoft.com/office/drawing/2014/main" id="{003D684C-D9EB-48A2-B8CD-160DD76654D2}"/>
              </a:ext>
            </a:extLst>
          </p:cNvPr>
          <p:cNvGrpSpPr/>
          <p:nvPr/>
        </p:nvGrpSpPr>
        <p:grpSpPr>
          <a:xfrm>
            <a:off x="6015843" y="111523"/>
            <a:ext cx="2918607" cy="1466850"/>
            <a:chOff x="6015843" y="111523"/>
            <a:chExt cx="2918607" cy="1466850"/>
          </a:xfrm>
        </p:grpSpPr>
        <p:pic>
          <p:nvPicPr>
            <p:cNvPr id="2050" name="Picture 2" descr="Here Comes the Sun: Tracing Shadows">
              <a:extLst>
                <a:ext uri="{FF2B5EF4-FFF2-40B4-BE49-F238E27FC236}">
                  <a16:creationId xmlns:a16="http://schemas.microsoft.com/office/drawing/2014/main" id="{0906748A-73F7-430E-B6B3-DF0CCFD4FB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11523"/>
              <a:ext cx="1466850" cy="1466850"/>
            </a:xfrm>
            <a:prstGeom prst="rect">
              <a:avLst/>
            </a:prstGeom>
            <a:noFill/>
            <a:extLst>
              <a:ext uri="{909E8E84-426E-40DD-AFC4-6F175D3DCCD1}">
                <a14:hiddenFill xmlns:a14="http://schemas.microsoft.com/office/drawing/2010/main">
                  <a:solidFill>
                    <a:srgbClr val="FFFFFF"/>
                  </a:solidFill>
                </a14:hiddenFill>
              </a:ext>
            </a:extLst>
          </p:spPr>
        </p:pic>
        <p:sp>
          <p:nvSpPr>
            <p:cNvPr id="53" name="Content Placeholder 2">
              <a:extLst>
                <a:ext uri="{FF2B5EF4-FFF2-40B4-BE49-F238E27FC236}">
                  <a16:creationId xmlns:a16="http://schemas.microsoft.com/office/drawing/2014/main" id="{02C4A6E4-20E0-4C2B-B5B4-952ACCF0F535}"/>
                </a:ext>
              </a:extLst>
            </p:cNvPr>
            <p:cNvSpPr txBox="1">
              <a:spLocks/>
            </p:cNvSpPr>
            <p:nvPr/>
          </p:nvSpPr>
          <p:spPr bwMode="auto">
            <a:xfrm>
              <a:off x="6015843" y="111523"/>
              <a:ext cx="2190750" cy="413739"/>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1800" b="1" kern="0" dirty="0">
                  <a:solidFill>
                    <a:srgbClr val="C00000"/>
                  </a:solidFill>
                  <a:latin typeface="Times New Roman" panose="02020603050405020304" pitchFamily="18" charset="0"/>
                  <a:cs typeface="Times New Roman" panose="02020603050405020304" pitchFamily="18" charset="0"/>
                </a:rPr>
                <a:t>Tracing Shadows</a:t>
              </a:r>
            </a:p>
          </p:txBody>
        </p:sp>
      </p:grpSp>
    </p:spTree>
    <p:extLst>
      <p:ext uri="{BB962C8B-B14F-4D97-AF65-F5344CB8AC3E}">
        <p14:creationId xmlns:p14="http://schemas.microsoft.com/office/powerpoint/2010/main" val="3567630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aptive cruise control, pedestrian detection systems and forward-collision warning systems are the tip of the iceberg as the U.S. NHTSA proposes &quot;talking cars&quot; in a bid to reduce collisions on the r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355" y="1752600"/>
            <a:ext cx="5638800" cy="36646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p:cNvSpPr txBox="1">
            <a:spLocks noChangeArrowheads="1"/>
          </p:cNvSpPr>
          <p:nvPr/>
        </p:nvSpPr>
        <p:spPr bwMode="auto">
          <a:xfrm>
            <a:off x="161048" y="6076994"/>
            <a:ext cx="8820230" cy="646331"/>
          </a:xfrm>
          <a:prstGeom prst="rect">
            <a:avLst/>
          </a:prstGeom>
          <a:noFill/>
          <a:ln w="9525">
            <a:noFill/>
            <a:miter lim="800000"/>
            <a:headEnd/>
            <a:tailEnd/>
          </a:ln>
        </p:spPr>
        <p:txBody>
          <a:bodyPr wrap="square">
            <a:spAutoFit/>
          </a:bodyPr>
          <a:lstStyle/>
          <a:p>
            <a:pPr algn="just">
              <a:spcBef>
                <a:spcPct val="0"/>
              </a:spcBef>
              <a:buClrTx/>
              <a:buSzTx/>
              <a:buFontTx/>
              <a:buNone/>
            </a:pPr>
            <a:r>
              <a:rPr lang="en-US" sz="1800" dirty="0">
                <a:latin typeface="Times New Roman" pitchFamily="18" charset="0"/>
                <a:cs typeface="Times New Roman" pitchFamily="18" charset="0"/>
              </a:rPr>
              <a:t>[1] Y. Zhou. Genetic sun shadow positioning model for digital forensics. Master's thesis, UOIT. 2017</a:t>
            </a:r>
          </a:p>
        </p:txBody>
      </p:sp>
      <p:sp>
        <p:nvSpPr>
          <p:cNvPr id="7" name="Rectangle 6"/>
          <p:cNvSpPr>
            <a:spLocks noChangeArrowheads="1"/>
          </p:cNvSpPr>
          <p:nvPr/>
        </p:nvSpPr>
        <p:spPr bwMode="auto">
          <a:xfrm>
            <a:off x="164512" y="208246"/>
            <a:ext cx="5779088" cy="790116"/>
          </a:xfrm>
          <a:prstGeom prst="rect">
            <a:avLst/>
          </a:prstGeom>
          <a:noFill/>
          <a:ln w="9525">
            <a:noFill/>
            <a:miter lim="800000"/>
            <a:headEnd/>
            <a:tailEnd/>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Determine Where a video was Taken</a:t>
            </a:r>
          </a:p>
        </p:txBody>
      </p:sp>
      <p:sp>
        <p:nvSpPr>
          <p:cNvPr id="8" name="灯片编号占位符 2">
            <a:extLst>
              <a:ext uri="{FF2B5EF4-FFF2-40B4-BE49-F238E27FC236}">
                <a16:creationId xmlns:a16="http://schemas.microsoft.com/office/drawing/2014/main" id="{89202887-E631-4C42-A396-E4C4184A95E7}"/>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8F6D765-499E-4957-B84C-40BB8B7FE78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45</a:t>
            </a:fld>
            <a:endParaRPr lang="en-US" altLang="zh-CN" sz="1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28804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95239" y="5084849"/>
            <a:ext cx="8820230" cy="1754326"/>
          </a:xfrm>
          <a:prstGeom prst="rect">
            <a:avLst/>
          </a:prstGeom>
          <a:noFill/>
          <a:ln w="9525">
            <a:noFill/>
            <a:miter lim="800000"/>
            <a:headEnd/>
            <a:tailEnd/>
          </a:ln>
        </p:spPr>
        <p:txBody>
          <a:bodyPr wrap="square">
            <a:spAutoFit/>
          </a:bodyPr>
          <a:lstStyle/>
          <a:p>
            <a:pPr algn="just">
              <a:spcBef>
                <a:spcPct val="0"/>
              </a:spcBef>
              <a:buClrTx/>
              <a:buSzTx/>
              <a:buFontTx/>
              <a:buNone/>
            </a:pPr>
            <a:r>
              <a:rPr lang="en-US" sz="1800" dirty="0">
                <a:latin typeface="Times New Roman" pitchFamily="18" charset="0"/>
                <a:cs typeface="Times New Roman" pitchFamily="18" charset="0"/>
              </a:rPr>
              <a:t>[1] M. </a:t>
            </a:r>
            <a:r>
              <a:rPr lang="en-US" sz="1800" dirty="0" err="1">
                <a:latin typeface="Times New Roman" pitchFamily="18" charset="0"/>
                <a:cs typeface="Times New Roman" pitchFamily="18" charset="0"/>
              </a:rPr>
              <a:t>Guri</a:t>
            </a:r>
            <a:r>
              <a:rPr lang="en-US" sz="1800" dirty="0">
                <a:latin typeface="Times New Roman" pitchFamily="18" charset="0"/>
                <a:cs typeface="Times New Roman" pitchFamily="18" charset="0"/>
              </a:rPr>
              <a:t>, AIR-FI: Generating Covert Wi-Fi Signals from Air-Gapped Computers. https://arxiv.org/abs/2012.06884</a:t>
            </a:r>
          </a:p>
          <a:p>
            <a:pPr algn="just">
              <a:spcBef>
                <a:spcPct val="0"/>
              </a:spcBef>
              <a:buClrTx/>
              <a:buSzTx/>
              <a:buFontTx/>
              <a:buNone/>
            </a:pPr>
            <a:r>
              <a:rPr lang="en-US" sz="1800" dirty="0">
                <a:latin typeface="Times New Roman" pitchFamily="18" charset="0"/>
                <a:cs typeface="Times New Roman" pitchFamily="18" charset="0"/>
              </a:rPr>
              <a:t>[2] Michael </a:t>
            </a:r>
            <a:r>
              <a:rPr lang="en-US" sz="1800" dirty="0" err="1">
                <a:latin typeface="Times New Roman" pitchFamily="18" charset="0"/>
                <a:cs typeface="Times New Roman" pitchFamily="18" charset="0"/>
              </a:rPr>
              <a:t>Hanspach</a:t>
            </a:r>
            <a:r>
              <a:rPr lang="en-US" sz="1800" dirty="0">
                <a:latin typeface="Times New Roman" pitchFamily="18" charset="0"/>
                <a:cs typeface="Times New Roman" pitchFamily="18" charset="0"/>
              </a:rPr>
              <a:t> and Michael Goetz. On Covert Acoustical Mesh Networks in Air. https://arxiv.org/pdf/1406.1213.pdf</a:t>
            </a:r>
          </a:p>
          <a:p>
            <a:pPr algn="just">
              <a:spcBef>
                <a:spcPct val="0"/>
              </a:spcBef>
              <a:buClrTx/>
              <a:buSzTx/>
              <a:buFontTx/>
              <a:buNone/>
            </a:pPr>
            <a:r>
              <a:rPr lang="en-US" sz="1800" dirty="0">
                <a:latin typeface="Times New Roman" pitchFamily="18" charset="0"/>
                <a:cs typeface="Times New Roman" pitchFamily="18" charset="0"/>
              </a:rPr>
              <a:t>[3] Z. Ba, et al., Learning-based Practical Smartphone Eavesdropping with Built-in Accelerometer, NDSS 2021</a:t>
            </a:r>
          </a:p>
        </p:txBody>
      </p:sp>
      <p:sp>
        <p:nvSpPr>
          <p:cNvPr id="7" name="Rectangle 6"/>
          <p:cNvSpPr>
            <a:spLocks noChangeArrowheads="1"/>
          </p:cNvSpPr>
          <p:nvPr/>
        </p:nvSpPr>
        <p:spPr bwMode="auto">
          <a:xfrm>
            <a:off x="164512" y="208246"/>
            <a:ext cx="6922088" cy="790116"/>
          </a:xfrm>
          <a:prstGeom prst="rect">
            <a:avLst/>
          </a:prstGeom>
          <a:noFill/>
          <a:ln w="9525">
            <a:noFill/>
            <a:miter lim="800000"/>
            <a:headEnd/>
            <a:tailEnd/>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Data Exfiltration Detection and Prevention</a:t>
            </a:r>
          </a:p>
        </p:txBody>
      </p:sp>
      <p:sp>
        <p:nvSpPr>
          <p:cNvPr id="8" name="灯片编号占位符 2">
            <a:extLst>
              <a:ext uri="{FF2B5EF4-FFF2-40B4-BE49-F238E27FC236}">
                <a16:creationId xmlns:a16="http://schemas.microsoft.com/office/drawing/2014/main" id="{89202887-E631-4C42-A396-E4C4184A95E7}"/>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8F6D765-499E-4957-B84C-40BB8B7FE78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46</a:t>
            </a:fld>
            <a:endParaRPr lang="en-US" altLang="zh-CN" sz="1400">
              <a:latin typeface="Times New Roman" panose="02020603050405020304" pitchFamily="18" charset="0"/>
              <a:ea typeface="宋体" panose="02010600030101010101" pitchFamily="2" charset="-122"/>
            </a:endParaRPr>
          </a:p>
        </p:txBody>
      </p:sp>
      <p:pic>
        <p:nvPicPr>
          <p:cNvPr id="2" name="Picture 2">
            <a:extLst>
              <a:ext uri="{FF2B5EF4-FFF2-40B4-BE49-F238E27FC236}">
                <a16:creationId xmlns:a16="http://schemas.microsoft.com/office/drawing/2014/main" id="{8F410705-017B-42AF-A387-E7370EAC3B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209" y="2760637"/>
            <a:ext cx="41910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Ways Identity Thieves Can Get Your Information">
            <a:extLst>
              <a:ext uri="{FF2B5EF4-FFF2-40B4-BE49-F238E27FC236}">
                <a16:creationId xmlns:a16="http://schemas.microsoft.com/office/drawing/2014/main" id="{B60BC9D1-A96F-4FB2-922A-E17B4165EB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811456">
            <a:off x="6019490" y="1252288"/>
            <a:ext cx="2419790" cy="161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901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234950" y="1371600"/>
            <a:ext cx="8655050" cy="1549400"/>
          </a:xfrm>
          <a:prstGeom prst="rect">
            <a:avLst/>
          </a:prstGeom>
          <a:noFill/>
          <a:ln w="9525">
            <a:noFill/>
            <a:miter lim="800000"/>
            <a:headEnd/>
            <a:tailEnd/>
          </a:ln>
        </p:spPr>
        <p:txBody>
          <a:bodyPr anchor="ctr"/>
          <a:lstStyle/>
          <a:p>
            <a:pPr algn="ctr">
              <a:defRPr/>
            </a:pP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Computer Forensics</a:t>
            </a:r>
          </a:p>
        </p:txBody>
      </p:sp>
      <p:sp>
        <p:nvSpPr>
          <p:cNvPr id="4" name="Rectangle 6"/>
          <p:cNvSpPr>
            <a:spLocks noChangeArrowheads="1"/>
          </p:cNvSpPr>
          <p:nvPr/>
        </p:nvSpPr>
        <p:spPr bwMode="auto">
          <a:xfrm>
            <a:off x="1447800" y="3022600"/>
            <a:ext cx="6019800" cy="1549400"/>
          </a:xfrm>
          <a:prstGeom prst="rect">
            <a:avLst/>
          </a:prstGeom>
          <a:noFill/>
          <a:ln w="9525">
            <a:noFill/>
            <a:miter lim="800000"/>
            <a:headEnd/>
            <a:tailEnd/>
          </a:ln>
        </p:spPr>
        <p:txBody>
          <a:bodyPr anchor="ctr"/>
          <a:lstStyle/>
          <a:p>
            <a:pPr algn="ctr">
              <a:defRPr/>
            </a:pPr>
            <a:r>
              <a:rPr lang="en-US" sz="2800" b="1" dirty="0" err="1">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a.k.a</a:t>
            </a: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digital forensics, media analysis, IT forensics</a:t>
            </a:r>
          </a:p>
        </p:txBody>
      </p:sp>
      <p:sp>
        <p:nvSpPr>
          <p:cNvPr id="5" name="Rectangle 6"/>
          <p:cNvSpPr>
            <a:spLocks noChangeArrowheads="1"/>
          </p:cNvSpPr>
          <p:nvPr/>
        </p:nvSpPr>
        <p:spPr bwMode="auto">
          <a:xfrm>
            <a:off x="0" y="5257800"/>
            <a:ext cx="9144000" cy="1524000"/>
          </a:xfrm>
          <a:prstGeom prst="rect">
            <a:avLst/>
          </a:prstGeom>
          <a:noFill/>
          <a:ln w="9525">
            <a:noFill/>
            <a:miter lim="800000"/>
            <a:headEnd/>
            <a:tailEnd/>
          </a:ln>
        </p:spPr>
        <p:txBody>
          <a:bodyPr anchor="ctr"/>
          <a:lstStyle/>
          <a:p>
            <a:pPr algn="ctr">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No matter what the computer crime, there will always be incriminating evidence. Computer Forensics will find it.</a:t>
            </a:r>
          </a:p>
        </p:txBody>
      </p:sp>
      <p:sp>
        <p:nvSpPr>
          <p:cNvPr id="7" name="灯片编号占位符 3">
            <a:extLst>
              <a:ext uri="{FF2B5EF4-FFF2-40B4-BE49-F238E27FC236}">
                <a16:creationId xmlns:a16="http://schemas.microsoft.com/office/drawing/2014/main" id="{741B1A0E-04C1-4C7D-8E14-AD1ECF94864C}"/>
              </a:ext>
            </a:extLst>
          </p:cNvPr>
          <p:cNvSpPr txBox="1">
            <a:spLocks noGrp="1"/>
          </p:cNvSpPr>
          <p:nvPr/>
        </p:nvSpPr>
        <p:spPr bwMode="auto">
          <a:xfrm>
            <a:off x="8213725"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r"/>
            <a:fld id="{411AE057-382B-44BF-B63C-FFD706DC3D83}" type="slidenum">
              <a:rPr lang="zh-CN" altLang="en-US" sz="1400">
                <a:ea typeface="宋体" pitchFamily="2" charset="-122"/>
              </a:rPr>
              <a:pPr algn="r"/>
              <a:t>47</a:t>
            </a:fld>
            <a:endParaRPr lang="en-US" altLang="zh-CN" sz="1400" dirty="0">
              <a:ea typeface="宋体"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80BD77-63E3-4ACE-BD3B-6F5E6D693D75}"/>
              </a:ext>
            </a:extLst>
          </p:cNvPr>
          <p:cNvSpPr>
            <a:spLocks noGrp="1"/>
          </p:cNvSpPr>
          <p:nvPr>
            <p:ph type="sldNum" sz="quarter" idx="12"/>
          </p:nvPr>
        </p:nvSpPr>
        <p:spPr/>
        <p:txBody>
          <a:bodyPr/>
          <a:lstStyle/>
          <a:p>
            <a:fld id="{D6DCF611-6501-42AF-8CB8-3A79B2780589}" type="slidenum">
              <a:rPr lang="en-US" smtClean="0"/>
              <a:t>48</a:t>
            </a:fld>
            <a:endParaRPr lang="en-US"/>
          </a:p>
        </p:txBody>
      </p:sp>
      <p:grpSp>
        <p:nvGrpSpPr>
          <p:cNvPr id="6" name="Group 5">
            <a:extLst>
              <a:ext uri="{FF2B5EF4-FFF2-40B4-BE49-F238E27FC236}">
                <a16:creationId xmlns:a16="http://schemas.microsoft.com/office/drawing/2014/main" id="{E1948FFF-C0E2-40CF-9FB2-020208C9279A}"/>
              </a:ext>
            </a:extLst>
          </p:cNvPr>
          <p:cNvGrpSpPr/>
          <p:nvPr/>
        </p:nvGrpSpPr>
        <p:grpSpPr>
          <a:xfrm>
            <a:off x="3750605" y="1580691"/>
            <a:ext cx="2366435" cy="2171039"/>
            <a:chOff x="3838789" y="2539688"/>
            <a:chExt cx="1317153" cy="1063288"/>
          </a:xfrm>
          <a:scene3d>
            <a:camera prst="orthographicFront">
              <a:rot lat="0" lon="0" rev="0"/>
            </a:camera>
            <a:lightRig rig="contrasting" dir="t">
              <a:rot lat="0" lon="0" rev="1200000"/>
            </a:lightRig>
          </a:scene3d>
        </p:grpSpPr>
        <p:sp>
          <p:nvSpPr>
            <p:cNvPr id="7" name="Oval 6">
              <a:extLst>
                <a:ext uri="{FF2B5EF4-FFF2-40B4-BE49-F238E27FC236}">
                  <a16:creationId xmlns:a16="http://schemas.microsoft.com/office/drawing/2014/main" id="{B7CE372B-4C8C-4241-AEE4-78A3DC2E896F}"/>
                </a:ext>
              </a:extLst>
            </p:cNvPr>
            <p:cNvSpPr/>
            <p:nvPr/>
          </p:nvSpPr>
          <p:spPr>
            <a:xfrm>
              <a:off x="3838789" y="2539688"/>
              <a:ext cx="1317153" cy="1063288"/>
            </a:xfrm>
            <a:prstGeom prst="ellipse">
              <a:avLst/>
            </a:prstGeom>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8" name="Oval 4">
              <a:extLst>
                <a:ext uri="{FF2B5EF4-FFF2-40B4-BE49-F238E27FC236}">
                  <a16:creationId xmlns:a16="http://schemas.microsoft.com/office/drawing/2014/main" id="{D6F20049-2E1B-4EEA-A978-D1590F880CA8}"/>
                </a:ext>
              </a:extLst>
            </p:cNvPr>
            <p:cNvSpPr txBox="1"/>
            <p:nvPr/>
          </p:nvSpPr>
          <p:spPr>
            <a:xfrm>
              <a:off x="4031682" y="2695403"/>
              <a:ext cx="931367" cy="751858"/>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9525" tIns="9525" rIns="9525" bIns="9525" numCol="1" spcCol="1270" anchor="ctr" anchorCtr="0">
              <a:noAutofit/>
            </a:bodyPr>
            <a:lstStyle/>
            <a:p>
              <a:pPr algn="ctr" defTabSz="333375">
                <a:lnSpc>
                  <a:spcPct val="90000"/>
                </a:lnSpc>
                <a:spcBef>
                  <a:spcPct val="0"/>
                </a:spcBef>
                <a:spcAft>
                  <a:spcPct val="35000"/>
                </a:spcAft>
              </a:pPr>
              <a:r>
                <a:rPr lang="en-US" sz="2100" b="1" dirty="0">
                  <a:latin typeface="Times New Roman" panose="02020603050405020304" pitchFamily="18" charset="0"/>
                  <a:cs typeface="Times New Roman" panose="02020603050405020304" pitchFamily="18" charset="0"/>
                </a:rPr>
                <a:t>Computer Science</a:t>
              </a:r>
            </a:p>
          </p:txBody>
        </p:sp>
      </p:grpSp>
      <p:grpSp>
        <p:nvGrpSpPr>
          <p:cNvPr id="9" name="Group 8">
            <a:extLst>
              <a:ext uri="{FF2B5EF4-FFF2-40B4-BE49-F238E27FC236}">
                <a16:creationId xmlns:a16="http://schemas.microsoft.com/office/drawing/2014/main" id="{7DCB9FC6-E5CC-4DD2-A8F5-741DEA565F66}"/>
              </a:ext>
            </a:extLst>
          </p:cNvPr>
          <p:cNvGrpSpPr/>
          <p:nvPr/>
        </p:nvGrpSpPr>
        <p:grpSpPr>
          <a:xfrm>
            <a:off x="533400" y="1295400"/>
            <a:ext cx="2366435" cy="2171039"/>
            <a:chOff x="3838789" y="2539688"/>
            <a:chExt cx="1317153" cy="1063288"/>
          </a:xfrm>
          <a:scene3d>
            <a:camera prst="orthographicFront">
              <a:rot lat="0" lon="0" rev="0"/>
            </a:camera>
            <a:lightRig rig="contrasting" dir="t">
              <a:rot lat="0" lon="0" rev="1200000"/>
            </a:lightRig>
          </a:scene3d>
        </p:grpSpPr>
        <p:sp>
          <p:nvSpPr>
            <p:cNvPr id="10" name="Oval 9">
              <a:extLst>
                <a:ext uri="{FF2B5EF4-FFF2-40B4-BE49-F238E27FC236}">
                  <a16:creationId xmlns:a16="http://schemas.microsoft.com/office/drawing/2014/main" id="{FBCA954E-53D2-4B24-832E-4E7B3BFC777E}"/>
                </a:ext>
              </a:extLst>
            </p:cNvPr>
            <p:cNvSpPr/>
            <p:nvPr/>
          </p:nvSpPr>
          <p:spPr>
            <a:xfrm>
              <a:off x="3838789" y="2539688"/>
              <a:ext cx="1317153" cy="1063288"/>
            </a:xfrm>
            <a:prstGeom prst="ellipse">
              <a:avLst/>
            </a:prstGeom>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4">
              <a:extLst>
                <a:ext uri="{FF2B5EF4-FFF2-40B4-BE49-F238E27FC236}">
                  <a16:creationId xmlns:a16="http://schemas.microsoft.com/office/drawing/2014/main" id="{9980007E-95E9-4243-BCD0-7F26F98A2B9A}"/>
                </a:ext>
              </a:extLst>
            </p:cNvPr>
            <p:cNvSpPr txBox="1"/>
            <p:nvPr/>
          </p:nvSpPr>
          <p:spPr>
            <a:xfrm>
              <a:off x="4031682" y="2695403"/>
              <a:ext cx="931367" cy="751858"/>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9525" tIns="9525" rIns="9525" bIns="9525" numCol="1" spcCol="1270" anchor="ctr" anchorCtr="0">
              <a:noAutofit/>
            </a:bodyPr>
            <a:lstStyle/>
            <a:p>
              <a:pPr algn="ctr" defTabSz="333375">
                <a:lnSpc>
                  <a:spcPct val="90000"/>
                </a:lnSpc>
                <a:spcBef>
                  <a:spcPct val="0"/>
                </a:spcBef>
                <a:spcAft>
                  <a:spcPct val="35000"/>
                </a:spcAft>
              </a:pPr>
              <a:r>
                <a:rPr lang="en-US" sz="2100" b="1" dirty="0">
                  <a:latin typeface="Times New Roman" panose="02020603050405020304" pitchFamily="18" charset="0"/>
                  <a:cs typeface="Times New Roman" panose="02020603050405020304" pitchFamily="18" charset="0"/>
                </a:rPr>
                <a:t>Forensic science</a:t>
              </a:r>
            </a:p>
          </p:txBody>
        </p:sp>
      </p:grpSp>
      <p:sp>
        <p:nvSpPr>
          <p:cNvPr id="2" name="Left Brace 1">
            <a:extLst>
              <a:ext uri="{FF2B5EF4-FFF2-40B4-BE49-F238E27FC236}">
                <a16:creationId xmlns:a16="http://schemas.microsoft.com/office/drawing/2014/main" id="{7B5EFB29-29D8-4F80-B3B7-5D68DE687483}"/>
              </a:ext>
            </a:extLst>
          </p:cNvPr>
          <p:cNvSpPr/>
          <p:nvPr/>
        </p:nvSpPr>
        <p:spPr>
          <a:xfrm>
            <a:off x="5562600" y="1066800"/>
            <a:ext cx="968495" cy="2852376"/>
          </a:xfrm>
          <a:prstGeom prst="leftBrace">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2" name="Title 1">
            <a:extLst>
              <a:ext uri="{FF2B5EF4-FFF2-40B4-BE49-F238E27FC236}">
                <a16:creationId xmlns:a16="http://schemas.microsoft.com/office/drawing/2014/main" id="{7822ED40-7D85-427E-883D-27A2F8958B60}"/>
              </a:ext>
            </a:extLst>
          </p:cNvPr>
          <p:cNvSpPr txBox="1">
            <a:spLocks/>
          </p:cNvSpPr>
          <p:nvPr/>
        </p:nvSpPr>
        <p:spPr>
          <a:xfrm>
            <a:off x="6477000" y="1745554"/>
            <a:ext cx="2513770" cy="38804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latin typeface="Times New Roman" panose="02020603050405020304" pitchFamily="18" charset="0"/>
                <a:cs typeface="Times New Roman" panose="02020603050405020304" pitchFamily="18" charset="0"/>
              </a:rPr>
              <a:t>OS and file system</a:t>
            </a:r>
          </a:p>
        </p:txBody>
      </p:sp>
      <p:sp>
        <p:nvSpPr>
          <p:cNvPr id="13" name="Title 1">
            <a:extLst>
              <a:ext uri="{FF2B5EF4-FFF2-40B4-BE49-F238E27FC236}">
                <a16:creationId xmlns:a16="http://schemas.microsoft.com/office/drawing/2014/main" id="{C818425A-516D-4E0B-AF1C-F5AA4AE5EC6B}"/>
              </a:ext>
            </a:extLst>
          </p:cNvPr>
          <p:cNvSpPr txBox="1">
            <a:spLocks/>
          </p:cNvSpPr>
          <p:nvPr/>
        </p:nvSpPr>
        <p:spPr>
          <a:xfrm>
            <a:off x="6420960" y="900953"/>
            <a:ext cx="2513770" cy="66883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latin typeface="Times New Roman" panose="02020603050405020304" pitchFamily="18" charset="0"/>
                <a:cs typeface="Times New Roman" panose="02020603050405020304" pitchFamily="18" charset="0"/>
              </a:rPr>
              <a:t>Cybersecurity and cryptography</a:t>
            </a:r>
          </a:p>
        </p:txBody>
      </p:sp>
      <p:sp>
        <p:nvSpPr>
          <p:cNvPr id="15" name="Title 1">
            <a:extLst>
              <a:ext uri="{FF2B5EF4-FFF2-40B4-BE49-F238E27FC236}">
                <a16:creationId xmlns:a16="http://schemas.microsoft.com/office/drawing/2014/main" id="{64ABD3B5-D1B6-452A-91A6-137439A7F03D}"/>
              </a:ext>
            </a:extLst>
          </p:cNvPr>
          <p:cNvSpPr txBox="1">
            <a:spLocks/>
          </p:cNvSpPr>
          <p:nvPr/>
        </p:nvSpPr>
        <p:spPr>
          <a:xfrm>
            <a:off x="6525186" y="3567493"/>
            <a:ext cx="2513770" cy="54730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latin typeface="Times New Roman" panose="02020603050405020304" pitchFamily="18" charset="0"/>
                <a:cs typeface="Times New Roman" panose="02020603050405020304" pitchFamily="18" charset="0"/>
              </a:rPr>
              <a:t>……</a:t>
            </a:r>
          </a:p>
        </p:txBody>
      </p:sp>
      <p:sp>
        <p:nvSpPr>
          <p:cNvPr id="16" name="Title 1">
            <a:extLst>
              <a:ext uri="{FF2B5EF4-FFF2-40B4-BE49-F238E27FC236}">
                <a16:creationId xmlns:a16="http://schemas.microsoft.com/office/drawing/2014/main" id="{43147D4A-9C6B-4E99-99E3-7DE40F985176}"/>
              </a:ext>
            </a:extLst>
          </p:cNvPr>
          <p:cNvSpPr txBox="1">
            <a:spLocks/>
          </p:cNvSpPr>
          <p:nvPr/>
        </p:nvSpPr>
        <p:spPr>
          <a:xfrm>
            <a:off x="89297" y="522297"/>
            <a:ext cx="6400800" cy="514350"/>
          </a:xfrm>
          <a:prstGeom prst="rect">
            <a:avLst/>
          </a:prstGeom>
        </p:spPr>
        <p:txBody>
          <a:bodyPr/>
          <a:lstStyle>
            <a:lvl1pPr eaLnBrk="0" hangingPunct="0">
              <a:defRPr sz="1600">
                <a:solidFill>
                  <a:schemeClr val="tx1"/>
                </a:solidFill>
                <a:latin typeface="Times New Roman" pitchFamily="18" charset="0"/>
                <a:cs typeface="Arial" pitchFamily="34" charset="0"/>
              </a:defRPr>
            </a:lvl1pPr>
            <a:lvl2pPr marL="742950" indent="-285750" eaLnBrk="0" hangingPunct="0">
              <a:defRPr sz="1600">
                <a:solidFill>
                  <a:schemeClr val="tx1"/>
                </a:solidFill>
                <a:latin typeface="Times New Roman" pitchFamily="18" charset="0"/>
                <a:cs typeface="Arial" pitchFamily="34" charset="0"/>
              </a:defRPr>
            </a:lvl2pPr>
            <a:lvl3pPr marL="1143000" indent="-228600" eaLnBrk="0" hangingPunct="0">
              <a:defRPr sz="1600">
                <a:solidFill>
                  <a:schemeClr val="tx1"/>
                </a:solidFill>
                <a:latin typeface="Times New Roman" pitchFamily="18" charset="0"/>
                <a:cs typeface="Arial" pitchFamily="34" charset="0"/>
              </a:defRPr>
            </a:lvl3pPr>
            <a:lvl4pPr marL="1600200" indent="-228600" eaLnBrk="0" hangingPunct="0">
              <a:defRPr sz="1600">
                <a:solidFill>
                  <a:schemeClr val="tx1"/>
                </a:solidFill>
                <a:latin typeface="Times New Roman" pitchFamily="18" charset="0"/>
                <a:cs typeface="Arial" pitchFamily="34" charset="0"/>
              </a:defRPr>
            </a:lvl4pPr>
            <a:lvl5pPr marL="2057400" indent="-228600" eaLnBrk="0" hangingPunct="0">
              <a:defRPr sz="16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16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16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16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1600">
                <a:solidFill>
                  <a:schemeClr val="tx1"/>
                </a:solidFill>
                <a:latin typeface="Times New Roman" pitchFamily="18" charset="0"/>
                <a:cs typeface="Arial" pitchFamily="34" charset="0"/>
              </a:defRPr>
            </a:lvl9pPr>
          </a:lstStyle>
          <a:p>
            <a:pPr eaLnBrk="1" hangingPunct="1">
              <a:defRPr/>
            </a:pPr>
            <a:r>
              <a:rPr lang="en-US" altLang="en-US" sz="3000" b="1" dirty="0">
                <a:solidFill>
                  <a:schemeClr val="accent2"/>
                </a:solidFill>
                <a:effectLst>
                  <a:outerShdw blurRad="38100" dist="38100" dir="2700000" algn="tl">
                    <a:srgbClr val="C0C0C0"/>
                  </a:outerShdw>
                </a:effectLst>
                <a:latin typeface="Comic Sans MS" pitchFamily="66" charset="0"/>
              </a:rPr>
              <a:t>Dose of </a:t>
            </a:r>
            <a:r>
              <a:rPr lang="en-US" altLang="en-US" sz="3000" b="1" dirty="0">
                <a:solidFill>
                  <a:schemeClr val="accent2"/>
                </a:solidFill>
                <a:effectLst>
                  <a:outerShdw blurRad="38100" dist="38100" dir="2700000" algn="tl">
                    <a:srgbClr val="C0C0C0"/>
                  </a:outerShdw>
                </a:effectLst>
                <a:latin typeface="Brush Script MT" pitchFamily="66" charset="0"/>
              </a:rPr>
              <a:t>Reality:</a:t>
            </a:r>
            <a:endParaRPr lang="en-CA" altLang="en-US" sz="3000" b="1" dirty="0">
              <a:solidFill>
                <a:schemeClr val="accent2"/>
              </a:solidFill>
              <a:effectLst>
                <a:outerShdw blurRad="38100" dist="38100" dir="2700000" algn="tl">
                  <a:srgbClr val="C0C0C0"/>
                </a:outerShdw>
              </a:effectLst>
            </a:endParaRPr>
          </a:p>
        </p:txBody>
      </p:sp>
      <p:sp>
        <p:nvSpPr>
          <p:cNvPr id="17" name="Title 1">
            <a:extLst>
              <a:ext uri="{FF2B5EF4-FFF2-40B4-BE49-F238E27FC236}">
                <a16:creationId xmlns:a16="http://schemas.microsoft.com/office/drawing/2014/main" id="{A4E25915-CC1F-4F22-8B96-A3EA4C98A77A}"/>
              </a:ext>
            </a:extLst>
          </p:cNvPr>
          <p:cNvSpPr txBox="1">
            <a:spLocks/>
          </p:cNvSpPr>
          <p:nvPr/>
        </p:nvSpPr>
        <p:spPr>
          <a:xfrm>
            <a:off x="6477000" y="2659954"/>
            <a:ext cx="2513770" cy="38804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latin typeface="Times New Roman" panose="02020603050405020304" pitchFamily="18" charset="0"/>
                <a:cs typeface="Times New Roman" panose="02020603050405020304" pitchFamily="18" charset="0"/>
              </a:rPr>
              <a:t>Computer Network</a:t>
            </a:r>
          </a:p>
        </p:txBody>
      </p:sp>
      <p:sp>
        <p:nvSpPr>
          <p:cNvPr id="18" name="Title 1">
            <a:extLst>
              <a:ext uri="{FF2B5EF4-FFF2-40B4-BE49-F238E27FC236}">
                <a16:creationId xmlns:a16="http://schemas.microsoft.com/office/drawing/2014/main" id="{AD9F2E0E-B426-4852-8B5E-F39949964729}"/>
              </a:ext>
            </a:extLst>
          </p:cNvPr>
          <p:cNvSpPr txBox="1">
            <a:spLocks/>
          </p:cNvSpPr>
          <p:nvPr/>
        </p:nvSpPr>
        <p:spPr>
          <a:xfrm>
            <a:off x="6493042" y="3159263"/>
            <a:ext cx="2513770" cy="65073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latin typeface="Times New Roman" panose="02020603050405020304" pitchFamily="18" charset="0"/>
                <a:cs typeface="Times New Roman" panose="02020603050405020304" pitchFamily="18" charset="0"/>
              </a:rPr>
              <a:t>Data Structures and Algorithms</a:t>
            </a:r>
          </a:p>
        </p:txBody>
      </p:sp>
      <p:pic>
        <p:nvPicPr>
          <p:cNvPr id="5" name="Picture 4">
            <a:extLst>
              <a:ext uri="{FF2B5EF4-FFF2-40B4-BE49-F238E27FC236}">
                <a16:creationId xmlns:a16="http://schemas.microsoft.com/office/drawing/2014/main" id="{EA5403B3-764E-47A9-A3E6-D50F93068751}"/>
              </a:ext>
            </a:extLst>
          </p:cNvPr>
          <p:cNvPicPr>
            <a:picLocks noChangeAspect="1"/>
          </p:cNvPicPr>
          <p:nvPr/>
        </p:nvPicPr>
        <p:blipFill>
          <a:blip r:embed="rId3"/>
          <a:stretch>
            <a:fillRect/>
          </a:stretch>
        </p:blipFill>
        <p:spPr>
          <a:xfrm>
            <a:off x="2079782" y="2790312"/>
            <a:ext cx="2285212" cy="1280723"/>
          </a:xfrm>
          <a:prstGeom prst="rect">
            <a:avLst/>
          </a:prstGeom>
        </p:spPr>
      </p:pic>
      <p:sp>
        <p:nvSpPr>
          <p:cNvPr id="20" name="Title 1">
            <a:extLst>
              <a:ext uri="{FF2B5EF4-FFF2-40B4-BE49-F238E27FC236}">
                <a16:creationId xmlns:a16="http://schemas.microsoft.com/office/drawing/2014/main" id="{F4AA5386-6023-4E93-B002-306129B2684F}"/>
              </a:ext>
            </a:extLst>
          </p:cNvPr>
          <p:cNvSpPr txBox="1">
            <a:spLocks/>
          </p:cNvSpPr>
          <p:nvPr/>
        </p:nvSpPr>
        <p:spPr>
          <a:xfrm>
            <a:off x="6477830" y="2202754"/>
            <a:ext cx="2513770" cy="388046"/>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latin typeface="Times New Roman" panose="02020603050405020304" pitchFamily="18" charset="0"/>
                <a:cs typeface="Times New Roman" panose="02020603050405020304" pitchFamily="18" charset="0"/>
              </a:rPr>
              <a:t>AI/ML</a:t>
            </a:r>
          </a:p>
        </p:txBody>
      </p:sp>
      <p:pic>
        <p:nvPicPr>
          <p:cNvPr id="22" name="Picture 21">
            <a:extLst>
              <a:ext uri="{FF2B5EF4-FFF2-40B4-BE49-F238E27FC236}">
                <a16:creationId xmlns:a16="http://schemas.microsoft.com/office/drawing/2014/main" id="{0A7D516B-E278-4B84-B57E-3A4ABC757FB1}"/>
              </a:ext>
            </a:extLst>
          </p:cNvPr>
          <p:cNvPicPr>
            <a:picLocks noChangeAspect="1"/>
          </p:cNvPicPr>
          <p:nvPr/>
        </p:nvPicPr>
        <p:blipFill>
          <a:blip r:embed="rId4"/>
          <a:stretch>
            <a:fillRect/>
          </a:stretch>
        </p:blipFill>
        <p:spPr>
          <a:xfrm>
            <a:off x="4189404" y="5437870"/>
            <a:ext cx="1623718" cy="1036416"/>
          </a:xfrm>
          <a:prstGeom prst="rect">
            <a:avLst/>
          </a:prstGeom>
        </p:spPr>
      </p:pic>
      <p:grpSp>
        <p:nvGrpSpPr>
          <p:cNvPr id="27" name="Group 26">
            <a:extLst>
              <a:ext uri="{FF2B5EF4-FFF2-40B4-BE49-F238E27FC236}">
                <a16:creationId xmlns:a16="http://schemas.microsoft.com/office/drawing/2014/main" id="{7D90BAE2-3B85-4AB2-BADD-9C632573FEE1}"/>
              </a:ext>
            </a:extLst>
          </p:cNvPr>
          <p:cNvGrpSpPr/>
          <p:nvPr/>
        </p:nvGrpSpPr>
        <p:grpSpPr>
          <a:xfrm>
            <a:off x="2434165" y="3696361"/>
            <a:ext cx="2366435" cy="2171039"/>
            <a:chOff x="2434165" y="3696361"/>
            <a:chExt cx="2366435" cy="2171039"/>
          </a:xfrm>
        </p:grpSpPr>
        <p:sp>
          <p:nvSpPr>
            <p:cNvPr id="24" name="Oval 23">
              <a:extLst>
                <a:ext uri="{FF2B5EF4-FFF2-40B4-BE49-F238E27FC236}">
                  <a16:creationId xmlns:a16="http://schemas.microsoft.com/office/drawing/2014/main" id="{F2571A58-5C98-4CAA-AE3F-87981BFDEF11}"/>
                </a:ext>
              </a:extLst>
            </p:cNvPr>
            <p:cNvSpPr/>
            <p:nvPr/>
          </p:nvSpPr>
          <p:spPr>
            <a:xfrm>
              <a:off x="2434165" y="3696361"/>
              <a:ext cx="2366435" cy="2171039"/>
            </a:xfrm>
            <a:prstGeom prst="ellipse">
              <a:avLst/>
            </a:pr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pic>
          <p:nvPicPr>
            <p:cNvPr id="26" name="Picture 25">
              <a:extLst>
                <a:ext uri="{FF2B5EF4-FFF2-40B4-BE49-F238E27FC236}">
                  <a16:creationId xmlns:a16="http://schemas.microsoft.com/office/drawing/2014/main" id="{A9724117-3571-4725-9715-0A18FAC25CBC}"/>
                </a:ext>
              </a:extLst>
            </p:cNvPr>
            <p:cNvPicPr>
              <a:picLocks noChangeAspect="1"/>
            </p:cNvPicPr>
            <p:nvPr/>
          </p:nvPicPr>
          <p:blipFill>
            <a:blip r:embed="rId5"/>
            <a:stretch>
              <a:fillRect/>
            </a:stretch>
          </p:blipFill>
          <p:spPr>
            <a:xfrm>
              <a:off x="2862701" y="4265621"/>
              <a:ext cx="1509362" cy="1140165"/>
            </a:xfrm>
            <a:prstGeom prst="rect">
              <a:avLst/>
            </a:prstGeom>
          </p:spPr>
        </p:pic>
      </p:grpSp>
    </p:spTree>
    <p:extLst>
      <p:ext uri="{BB962C8B-B14F-4D97-AF65-F5344CB8AC3E}">
        <p14:creationId xmlns:p14="http://schemas.microsoft.com/office/powerpoint/2010/main" val="962479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533400" y="152400"/>
            <a:ext cx="7772400" cy="5334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Computer Forensics</a:t>
            </a:r>
            <a:endParaRPr lang="en-US" sz="36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4294967295"/>
          </p:nvPr>
        </p:nvSpPr>
        <p:spPr>
          <a:xfrm>
            <a:off x="152401" y="838200"/>
            <a:ext cx="8839199" cy="5257800"/>
          </a:xfrm>
        </p:spPr>
        <p:txBody>
          <a:bodyPr/>
          <a:lstStyle/>
          <a:p>
            <a:pPr algn="just">
              <a:buFont typeface="Wingdings" panose="05000000000000000000" pitchFamily="2" charset="2"/>
              <a:buChar char="q"/>
            </a:pP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Computer forensics</a:t>
            </a:r>
            <a:r>
              <a:rPr lang="en-US" sz="2400" dirty="0">
                <a:latin typeface="Times New Roman" pitchFamily="18" charset="0"/>
                <a:cs typeface="Times New Roman" pitchFamily="18" charset="0"/>
              </a:rPr>
              <a:t> is a branch of </a:t>
            </a:r>
            <a:r>
              <a:rPr lang="en-US" sz="24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forensic science</a:t>
            </a:r>
            <a:r>
              <a:rPr lang="en-US" sz="2400" dirty="0">
                <a:latin typeface="Times New Roman" pitchFamily="18" charset="0"/>
                <a:cs typeface="Times New Roman" pitchFamily="18" charset="0"/>
              </a:rPr>
              <a:t> pertaining to </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legal evidence</a:t>
            </a:r>
            <a:r>
              <a:rPr lang="en-US" sz="2400" dirty="0">
                <a:latin typeface="Times New Roman" pitchFamily="18" charset="0"/>
                <a:cs typeface="Times New Roman" pitchFamily="18" charset="0"/>
              </a:rPr>
              <a:t> found in </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computers and digital storage mediums</a:t>
            </a:r>
            <a:r>
              <a:rPr lang="en-US" sz="2400" dirty="0">
                <a:latin typeface="Times New Roman" pitchFamily="18" charset="0"/>
                <a:cs typeface="Times New Roman" pitchFamily="18" charset="0"/>
              </a:rPr>
              <a:t>. </a:t>
            </a:r>
          </a:p>
          <a:p>
            <a:pPr lvl="1" indent="-342900" algn="just"/>
            <a:r>
              <a:rPr lang="en-US" sz="2000" dirty="0">
                <a:latin typeface="Times New Roman" pitchFamily="18" charset="0"/>
                <a:cs typeface="Times New Roman" pitchFamily="18" charset="0"/>
              </a:rPr>
              <a:t>It is concerned with extracting digital evidence from suspect systems, doing it in a way that preserves its legal worth, using that evidence to construct and prove hypotheses about crimes, and ultimately, giving prosecutors the proof they need to bring criminals to justice. </a:t>
            </a:r>
          </a:p>
          <a:p>
            <a:pPr lvl="1" indent="-342900" algn="just"/>
            <a:r>
              <a:rPr lang="en-US" sz="2000" dirty="0">
                <a:latin typeface="Times New Roman" pitchFamily="18" charset="0"/>
                <a:cs typeface="Times New Roman" pitchFamily="18" charset="0"/>
              </a:rPr>
              <a:t>It is also known as </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digital forensics</a:t>
            </a:r>
            <a:r>
              <a:rPr lang="en-US" sz="2000" dirty="0">
                <a:latin typeface="Times New Roman" pitchFamily="18" charset="0"/>
                <a:cs typeface="Times New Roman" pitchFamily="18" charset="0"/>
              </a:rPr>
              <a:t>.</a:t>
            </a:r>
          </a:p>
          <a:p>
            <a:pPr marL="342900" lvl="1" indent="-342900" algn="just">
              <a:buFont typeface="Wingdings" panose="05000000000000000000" pitchFamily="2" charset="2"/>
              <a:buChar char="q"/>
            </a:pPr>
            <a:r>
              <a:rPr lang="en-US" b="1" dirty="0">
                <a:latin typeface="Times New Roman" pitchFamily="18" charset="0"/>
                <a:cs typeface="Times New Roman" pitchFamily="18" charset="0"/>
              </a:rPr>
              <a:t>The goal of computer forensics is to </a:t>
            </a:r>
            <a:r>
              <a:rPr lang="en-US" b="1" dirty="0">
                <a:effectLst>
                  <a:outerShdw blurRad="38100" dist="38100" dir="2700000" algn="tl">
                    <a:srgbClr val="000000">
                      <a:alpha val="43137"/>
                    </a:srgbClr>
                  </a:outerShdw>
                </a:effectLst>
                <a:latin typeface="Times New Roman" pitchFamily="18" charset="0"/>
                <a:cs typeface="Times New Roman" pitchFamily="18" charset="0"/>
              </a:rPr>
              <a:t>explain the current state of a digital artifact</a:t>
            </a:r>
            <a:r>
              <a:rPr lang="en-US" dirty="0">
                <a:latin typeface="Times New Roman" pitchFamily="18" charset="0"/>
                <a:cs typeface="Times New Roman" pitchFamily="18" charset="0"/>
              </a:rPr>
              <a:t>. The term </a:t>
            </a:r>
            <a:r>
              <a:rPr lang="en-US" b="1" dirty="0">
                <a:latin typeface="Times New Roman" pitchFamily="18" charset="0"/>
                <a:cs typeface="Times New Roman" pitchFamily="18" charset="0"/>
              </a:rPr>
              <a:t>digital artifact</a:t>
            </a:r>
            <a:r>
              <a:rPr lang="en-US" dirty="0">
                <a:latin typeface="Times New Roman" pitchFamily="18" charset="0"/>
                <a:cs typeface="Times New Roman" pitchFamily="18" charset="0"/>
              </a:rPr>
              <a:t> can include </a:t>
            </a:r>
          </a:p>
          <a:p>
            <a:pPr marL="800100" lvl="2" indent="0" algn="just">
              <a:buFont typeface="Wingdings" pitchFamily="2" charset="2"/>
              <a:buChar char="Ø"/>
            </a:pPr>
            <a:r>
              <a:rPr lang="en-US" dirty="0">
                <a:latin typeface="Times New Roman" pitchFamily="18" charset="0"/>
                <a:cs typeface="Times New Roman" pitchFamily="18" charset="0"/>
              </a:rPr>
              <a:t>a </a:t>
            </a:r>
            <a:r>
              <a:rPr lang="en-US" u="sng" dirty="0">
                <a:latin typeface="Times New Roman" pitchFamily="18" charset="0"/>
                <a:cs typeface="Times New Roman" pitchFamily="18" charset="0"/>
              </a:rPr>
              <a:t>computer system</a:t>
            </a:r>
            <a:r>
              <a:rPr lang="en-US" dirty="0">
                <a:latin typeface="Times New Roman" pitchFamily="18" charset="0"/>
                <a:cs typeface="Times New Roman" pitchFamily="18" charset="0"/>
              </a:rPr>
              <a:t>, a </a:t>
            </a:r>
            <a:r>
              <a:rPr lang="en-US" u="sng" dirty="0">
                <a:latin typeface="Times New Roman" pitchFamily="18" charset="0"/>
                <a:cs typeface="Times New Roman" pitchFamily="18" charset="0"/>
              </a:rPr>
              <a:t>storage medium</a:t>
            </a:r>
            <a:r>
              <a:rPr lang="en-US" dirty="0">
                <a:latin typeface="Times New Roman" pitchFamily="18" charset="0"/>
                <a:cs typeface="Times New Roman" pitchFamily="18" charset="0"/>
              </a:rPr>
              <a:t> (such as a hard disk or CD-ROM), an </a:t>
            </a:r>
            <a:r>
              <a:rPr lang="en-US" u="sng" dirty="0">
                <a:latin typeface="Times New Roman" pitchFamily="18" charset="0"/>
                <a:cs typeface="Times New Roman" pitchFamily="18" charset="0"/>
              </a:rPr>
              <a:t>electronic document</a:t>
            </a:r>
            <a:r>
              <a:rPr lang="en-US" dirty="0">
                <a:latin typeface="Times New Roman" pitchFamily="18" charset="0"/>
                <a:cs typeface="Times New Roman" pitchFamily="18" charset="0"/>
              </a:rPr>
              <a:t> (e.g. an email message or JPEG image) or even a sequence of </a:t>
            </a:r>
            <a:r>
              <a:rPr lang="en-US" u="sng" dirty="0">
                <a:latin typeface="Times New Roman" pitchFamily="18" charset="0"/>
                <a:cs typeface="Times New Roman" pitchFamily="18" charset="0"/>
              </a:rPr>
              <a:t>packets</a:t>
            </a:r>
            <a:r>
              <a:rPr lang="en-US" dirty="0">
                <a:latin typeface="Times New Roman" pitchFamily="18" charset="0"/>
                <a:cs typeface="Times New Roman" pitchFamily="18" charset="0"/>
              </a:rPr>
              <a:t> moving over a computer network. </a:t>
            </a:r>
          </a:p>
          <a:p>
            <a:pPr marL="800100" lvl="2" indent="0" algn="just">
              <a:buFont typeface="Wingdings" pitchFamily="2" charset="2"/>
              <a:buChar char="Ø"/>
            </a:pPr>
            <a:r>
              <a:rPr lang="en-US" dirty="0">
                <a:latin typeface="Times New Roman" pitchFamily="18" charset="0"/>
                <a:cs typeface="Times New Roman" pitchFamily="18" charset="0"/>
              </a:rPr>
              <a:t>A good example state can be </a:t>
            </a:r>
            <a:r>
              <a:rPr lang="en-US" u="sng" dirty="0">
                <a:effectLst>
                  <a:outerShdw blurRad="38100" dist="38100" dir="2700000" algn="tl">
                    <a:srgbClr val="000000">
                      <a:alpha val="43137"/>
                    </a:srgbClr>
                  </a:outerShdw>
                </a:effectLst>
                <a:latin typeface="Times New Roman" pitchFamily="18" charset="0"/>
                <a:cs typeface="Times New Roman" pitchFamily="18" charset="0"/>
              </a:rPr>
              <a:t>webserver crash</a:t>
            </a:r>
            <a:r>
              <a:rPr lang="en-US" dirty="0">
                <a:latin typeface="Times New Roman" pitchFamily="18" charset="0"/>
                <a:cs typeface="Times New Roman" pitchFamily="18" charset="0"/>
              </a:rPr>
              <a:t>. The explanation can be as straightforward as "what information is here?" and as detailed as “what is the sequence of events responsible for the present situation?”</a:t>
            </a: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headEnd/>
            <a:tailEnd/>
          </a:ln>
        </p:spPr>
        <p:txBody>
          <a:bodyPr/>
          <a:lstStyle/>
          <a:p>
            <a:pPr algn="r">
              <a:spcBef>
                <a:spcPct val="0"/>
              </a:spcBef>
              <a:buClrTx/>
              <a:buSzTx/>
              <a:buFontTx/>
              <a:buNone/>
            </a:pPr>
            <a:fld id="{E3B51979-2149-4219-A9C3-1FE5D3F513DD}" type="slidenum">
              <a:rPr lang="zh-CN" altLang="en-US" sz="1400">
                <a:latin typeface="Times New Roman" pitchFamily="18" charset="0"/>
                <a:ea typeface="宋体" pitchFamily="2" charset="-122"/>
              </a:rPr>
              <a:pPr algn="r">
                <a:spcBef>
                  <a:spcPct val="0"/>
                </a:spcBef>
                <a:buClrTx/>
                <a:buSzTx/>
                <a:buFontTx/>
                <a:buNone/>
              </a:pPr>
              <a:t>49</a:t>
            </a:fld>
            <a:endParaRPr lang="en-US" altLang="zh-CN" sz="1400" dirty="0">
              <a:latin typeface="Times New Roman" pitchFamily="18" charset="0"/>
              <a:ea typeface="宋体" pitchFamily="2" charset="-122"/>
            </a:endParaRPr>
          </a:p>
        </p:txBody>
      </p:sp>
      <p:sp>
        <p:nvSpPr>
          <p:cNvPr id="6" name="Text Box 5">
            <a:extLst>
              <a:ext uri="{FF2B5EF4-FFF2-40B4-BE49-F238E27FC236}">
                <a16:creationId xmlns:a16="http://schemas.microsoft.com/office/drawing/2014/main" id="{92AF14CF-FA96-4D2E-8329-17C13E5BA185}"/>
              </a:ext>
            </a:extLst>
          </p:cNvPr>
          <p:cNvSpPr txBox="1">
            <a:spLocks noChangeArrowheads="1"/>
          </p:cNvSpPr>
          <p:nvPr/>
        </p:nvSpPr>
        <p:spPr bwMode="auto">
          <a:xfrm>
            <a:off x="152400" y="6488668"/>
            <a:ext cx="6951582" cy="369332"/>
          </a:xfrm>
          <a:prstGeom prst="rect">
            <a:avLst/>
          </a:prstGeom>
          <a:noFill/>
          <a:ln w="9525">
            <a:noFill/>
            <a:miter lim="800000"/>
            <a:headEnd/>
            <a:tailEnd/>
          </a:ln>
        </p:spPr>
        <p:txBody>
          <a:bodyPr wrap="none">
            <a:spAutoFit/>
          </a:bodyPr>
          <a:lstStyle/>
          <a:p>
            <a:pPr algn="ctr">
              <a:spcBef>
                <a:spcPct val="0"/>
              </a:spcBef>
              <a:buClrTx/>
              <a:buSzTx/>
              <a:buFontTx/>
              <a:buNone/>
            </a:pPr>
            <a:r>
              <a:rPr lang="en-US" sz="1800" dirty="0">
                <a:latin typeface="Times New Roman" pitchFamily="18" charset="0"/>
                <a:cs typeface="Times New Roman" pitchFamily="18" charset="0"/>
              </a:rPr>
              <a:t>[1] Computer forensics. http://en.wikipedia.org/wiki/Computer_forensics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Other Course Information">
            <a:extLst>
              <a:ext uri="{FF2B5EF4-FFF2-40B4-BE49-F238E27FC236}">
                <a16:creationId xmlns:a16="http://schemas.microsoft.com/office/drawing/2014/main" id="{09249F2D-4FF0-4A33-9380-D3DBE2F7854D}"/>
              </a:ext>
            </a:extLst>
          </p:cNvPr>
          <p:cNvSpPr>
            <a:spLocks noGrp="1" noChangeArrowheads="1"/>
          </p:cNvSpPr>
          <p:nvPr>
            <p:ph type="title"/>
          </p:nvPr>
        </p:nvSpPr>
        <p:spPr>
          <a:xfrm>
            <a:off x="685800" y="1974850"/>
            <a:ext cx="7897813" cy="1092200"/>
          </a:xfrm>
        </p:spPr>
        <p:txBody>
          <a:bodyPr/>
          <a:lstStyle/>
          <a:p>
            <a:pPr algn="ctr"/>
            <a:r>
              <a:rPr lang="en-US" altLang="en-US" sz="5400" b="1" u="none">
                <a:solidFill>
                  <a:srgbClr val="FF0000"/>
                </a:solidFill>
                <a:latin typeface="Times New Roman" panose="02020603050405020304" pitchFamily="18" charset="0"/>
                <a:cs typeface="Times New Roman" panose="02020603050405020304" pitchFamily="18" charset="0"/>
              </a:rPr>
              <a:t>Be Interested.</a:t>
            </a:r>
          </a:p>
        </p:txBody>
      </p:sp>
      <p:sp>
        <p:nvSpPr>
          <p:cNvPr id="3" name="Other Course Information">
            <a:extLst>
              <a:ext uri="{FF2B5EF4-FFF2-40B4-BE49-F238E27FC236}">
                <a16:creationId xmlns:a16="http://schemas.microsoft.com/office/drawing/2014/main" id="{E5341460-3CEB-46C1-B2E0-AB4478557061}"/>
              </a:ext>
            </a:extLst>
          </p:cNvPr>
          <p:cNvSpPr txBox="1">
            <a:spLocks noChangeArrowheads="1"/>
          </p:cNvSpPr>
          <p:nvPr/>
        </p:nvSpPr>
        <p:spPr bwMode="auto">
          <a:xfrm>
            <a:off x="204788" y="1198563"/>
            <a:ext cx="4768850" cy="669925"/>
          </a:xfrm>
          <a:prstGeom prst="rect">
            <a:avLst/>
          </a:prstGeom>
          <a:noFill/>
          <a:ln>
            <a:noFill/>
          </a:ln>
        </p:spPr>
        <p:txBody>
          <a:bodyPr anchor="ct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defRPr/>
            </a:pPr>
            <a:r>
              <a:rPr lang="en-US" altLang="en-US" u="none" kern="0" dirty="0">
                <a:solidFill>
                  <a:schemeClr val="tx1"/>
                </a:solidFill>
                <a:latin typeface="Times New Roman" panose="02020603050405020304" pitchFamily="18" charset="0"/>
                <a:cs typeface="Times New Roman" panose="02020603050405020304" pitchFamily="18" charset="0"/>
              </a:rPr>
              <a:t>First and foremost</a:t>
            </a:r>
          </a:p>
        </p:txBody>
      </p:sp>
      <p:grpSp>
        <p:nvGrpSpPr>
          <p:cNvPr id="29700" name="Group 1">
            <a:extLst>
              <a:ext uri="{FF2B5EF4-FFF2-40B4-BE49-F238E27FC236}">
                <a16:creationId xmlns:a16="http://schemas.microsoft.com/office/drawing/2014/main" id="{E0C38164-60B6-41E0-8CF6-B0E84E67F512}"/>
              </a:ext>
            </a:extLst>
          </p:cNvPr>
          <p:cNvGrpSpPr>
            <a:grpSpLocks/>
          </p:cNvGrpSpPr>
          <p:nvPr/>
        </p:nvGrpSpPr>
        <p:grpSpPr bwMode="auto">
          <a:xfrm>
            <a:off x="2097088" y="3429000"/>
            <a:ext cx="5075237" cy="2673350"/>
            <a:chOff x="2097024" y="3429000"/>
            <a:chExt cx="5074920" cy="2673856"/>
          </a:xfrm>
        </p:grpSpPr>
        <p:pic>
          <p:nvPicPr>
            <p:cNvPr id="29702" name="Picture 6" descr="Image result for work together">
              <a:extLst>
                <a:ext uri="{FF2B5EF4-FFF2-40B4-BE49-F238E27FC236}">
                  <a16:creationId xmlns:a16="http://schemas.microsoft.com/office/drawing/2014/main" id="{977F73F4-747D-4FD8-A7C3-D7A2D45E67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3114" y="3429000"/>
              <a:ext cx="3572256" cy="200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ther Course Information">
              <a:extLst>
                <a:ext uri="{FF2B5EF4-FFF2-40B4-BE49-F238E27FC236}">
                  <a16:creationId xmlns:a16="http://schemas.microsoft.com/office/drawing/2014/main" id="{71C63784-39DD-48DF-A214-28010B70BBD5}"/>
                </a:ext>
              </a:extLst>
            </p:cNvPr>
            <p:cNvSpPr txBox="1">
              <a:spLocks noChangeArrowheads="1"/>
            </p:cNvSpPr>
            <p:nvPr/>
          </p:nvSpPr>
          <p:spPr bwMode="auto">
            <a:xfrm>
              <a:off x="2097024" y="5499492"/>
              <a:ext cx="5074920" cy="603364"/>
            </a:xfrm>
            <a:prstGeom prst="rect">
              <a:avLst/>
            </a:prstGeom>
            <a:noFill/>
            <a:ln>
              <a:noFill/>
            </a:ln>
          </p:spPr>
          <p:txBody>
            <a:bodyPr anchor="ct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altLang="en-US" sz="3600" b="1" u="none" kern="0" dirty="0">
                  <a:solidFill>
                    <a:schemeClr val="tx1"/>
                  </a:solidFill>
                  <a:latin typeface="Times New Roman" panose="02020603050405020304" pitchFamily="18" charset="0"/>
                  <a:cs typeface="Times New Roman" panose="02020603050405020304" pitchFamily="18" charset="0"/>
                </a:rPr>
                <a:t>Let’s Work Together!</a:t>
              </a:r>
            </a:p>
          </p:txBody>
        </p:sp>
      </p:grpSp>
      <p:sp>
        <p:nvSpPr>
          <p:cNvPr id="29701" name="Slide Number Placeholder 3">
            <a:extLst>
              <a:ext uri="{FF2B5EF4-FFF2-40B4-BE49-F238E27FC236}">
                <a16:creationId xmlns:a16="http://schemas.microsoft.com/office/drawing/2014/main" id="{393D5F34-EDE0-4DA2-8B27-B9F631ACD622}"/>
              </a:ext>
            </a:extLst>
          </p:cNvPr>
          <p:cNvSpPr txBox="1">
            <a:spLocks/>
          </p:cNvSpPr>
          <p:nvPr/>
        </p:nvSpPr>
        <p:spPr bwMode="auto">
          <a:xfrm>
            <a:off x="8305800" y="640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6CB3570D-D67E-480C-B38F-B631AA0C1F9F}" type="slidenum">
              <a:rPr lang="zh-CN" altLang="en-US" sz="1400">
                <a:latin typeface="Times New Roman" panose="02020603050405020304" pitchFamily="18" charset="0"/>
                <a:ea typeface="宋体" panose="02010600030101010101" pitchFamily="2" charset="-122"/>
              </a:rPr>
              <a:pPr>
                <a:spcBef>
                  <a:spcPct val="0"/>
                </a:spcBef>
                <a:buClrTx/>
                <a:buSzTx/>
                <a:buFontTx/>
                <a:buNone/>
              </a:pPr>
              <a:t>5</a:t>
            </a:fld>
            <a:endParaRPr lang="en-US" altLang="zh-CN" sz="1400">
              <a:latin typeface="Times New Roman" panose="02020603050405020304" pitchFamily="18" charset="0"/>
              <a:ea typeface="宋体" panose="02010600030101010101" pitchFamily="2" charset="-122"/>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灯片编号占位符 2"/>
          <p:cNvSpPr txBox="1">
            <a:spLocks noGrp="1"/>
          </p:cNvSpPr>
          <p:nvPr/>
        </p:nvSpPr>
        <p:spPr bwMode="auto">
          <a:xfrm>
            <a:off x="8223250" y="6248400"/>
            <a:ext cx="768350" cy="457200"/>
          </a:xfrm>
          <a:prstGeom prst="rect">
            <a:avLst/>
          </a:prstGeom>
          <a:noFill/>
          <a:ln w="9525">
            <a:noFill/>
            <a:miter lim="800000"/>
            <a:headEnd/>
            <a:tailEnd/>
          </a:ln>
        </p:spPr>
        <p:txBody>
          <a:bodyPr/>
          <a:lstStyle/>
          <a:p>
            <a:pPr algn="r">
              <a:spcBef>
                <a:spcPct val="0"/>
              </a:spcBef>
              <a:buClrTx/>
              <a:buSzTx/>
              <a:buFontTx/>
              <a:buNone/>
            </a:pPr>
            <a:fld id="{E3B51979-2149-4219-A9C3-1FE5D3F513DD}" type="slidenum">
              <a:rPr lang="zh-CN" altLang="en-US" sz="1400">
                <a:latin typeface="Times New Roman" pitchFamily="18" charset="0"/>
                <a:ea typeface="宋体" pitchFamily="2" charset="-122"/>
              </a:rPr>
              <a:pPr algn="r">
                <a:spcBef>
                  <a:spcPct val="0"/>
                </a:spcBef>
                <a:buClrTx/>
                <a:buSzTx/>
                <a:buFontTx/>
                <a:buNone/>
              </a:pPr>
              <a:t>50</a:t>
            </a:fld>
            <a:endParaRPr lang="en-US" altLang="zh-CN" sz="1400" dirty="0">
              <a:latin typeface="Times New Roman" pitchFamily="18" charset="0"/>
              <a:ea typeface="宋体" pitchFamily="2" charset="-122"/>
            </a:endParaRPr>
          </a:p>
        </p:txBody>
      </p:sp>
      <p:pic>
        <p:nvPicPr>
          <p:cNvPr id="7" name="Picture 31" descr="Bad%2520Fats%2520Brothers"/>
          <p:cNvPicPr>
            <a:picLocks noChangeAspect="1" noChangeArrowheads="1"/>
          </p:cNvPicPr>
          <p:nvPr/>
        </p:nvPicPr>
        <p:blipFill>
          <a:blip r:embed="rId3"/>
          <a:srcRect/>
          <a:stretch>
            <a:fillRect/>
          </a:stretch>
        </p:blipFill>
        <p:spPr bwMode="auto">
          <a:xfrm>
            <a:off x="8015287" y="1981201"/>
            <a:ext cx="1052513" cy="1050925"/>
          </a:xfrm>
          <a:prstGeom prst="rect">
            <a:avLst/>
          </a:prstGeom>
          <a:noFill/>
          <a:ln w="9525">
            <a:noFill/>
            <a:miter lim="800000"/>
            <a:headEnd/>
            <a:tailEnd/>
          </a:ln>
        </p:spPr>
      </p:pic>
      <p:pic>
        <p:nvPicPr>
          <p:cNvPr id="96260" name="Picture 4" descr="http://t3.gstatic.com/images?q=tbn:Ta6vK3P-MuuikM:http://www.co.el-dorado.ca.us/humanservices/images/customercomplainingaboutbill.gif"/>
          <p:cNvPicPr>
            <a:picLocks noChangeAspect="1" noChangeArrowheads="1"/>
          </p:cNvPicPr>
          <p:nvPr/>
        </p:nvPicPr>
        <p:blipFill>
          <a:blip r:embed="rId4"/>
          <a:srcRect/>
          <a:stretch>
            <a:fillRect/>
          </a:stretch>
        </p:blipFill>
        <p:spPr bwMode="auto">
          <a:xfrm>
            <a:off x="795020" y="4192592"/>
            <a:ext cx="1371600" cy="1446213"/>
          </a:xfrm>
          <a:prstGeom prst="rect">
            <a:avLst/>
          </a:prstGeom>
          <a:noFill/>
        </p:spPr>
      </p:pic>
      <p:grpSp>
        <p:nvGrpSpPr>
          <p:cNvPr id="14" name="Group 13"/>
          <p:cNvGrpSpPr/>
          <p:nvPr/>
        </p:nvGrpSpPr>
        <p:grpSpPr>
          <a:xfrm>
            <a:off x="5734050" y="2563812"/>
            <a:ext cx="1428750" cy="2057401"/>
            <a:chOff x="5734050" y="3402011"/>
            <a:chExt cx="1428750" cy="2057401"/>
          </a:xfrm>
        </p:grpSpPr>
        <p:pic>
          <p:nvPicPr>
            <p:cNvPr id="96262" name="Picture 6" descr="http://t2.gstatic.com/images?q=tbn:ToViCB-4n5CtpM:http://happyfuturegroup.files.wordpress.com/2009/05/j04383671.jpg"/>
            <p:cNvPicPr>
              <a:picLocks noChangeAspect="1" noChangeArrowheads="1"/>
            </p:cNvPicPr>
            <p:nvPr/>
          </p:nvPicPr>
          <p:blipFill>
            <a:blip r:embed="rId5"/>
            <a:srcRect/>
            <a:stretch>
              <a:fillRect/>
            </a:stretch>
          </p:blipFill>
          <p:spPr bwMode="auto">
            <a:xfrm>
              <a:off x="5734050" y="4506912"/>
              <a:ext cx="1428750" cy="952500"/>
            </a:xfrm>
            <a:prstGeom prst="rect">
              <a:avLst/>
            </a:prstGeom>
            <a:noFill/>
          </p:spPr>
        </p:pic>
        <p:pic>
          <p:nvPicPr>
            <p:cNvPr id="96264" name="Picture 8" descr="http://t1.gstatic.com/images?q=tbn:Hn9pJANc6xGeFM:http://www.hopesgarden.org/wp-content/uploads/rbc-leo-only1.jpeg"/>
            <p:cNvPicPr>
              <a:picLocks noChangeAspect="1" noChangeArrowheads="1"/>
            </p:cNvPicPr>
            <p:nvPr/>
          </p:nvPicPr>
          <p:blipFill>
            <a:blip r:embed="rId6"/>
            <a:srcRect/>
            <a:stretch>
              <a:fillRect/>
            </a:stretch>
          </p:blipFill>
          <p:spPr bwMode="auto">
            <a:xfrm>
              <a:off x="5734050" y="3402011"/>
              <a:ext cx="933450" cy="1104901"/>
            </a:xfrm>
            <a:prstGeom prst="rect">
              <a:avLst/>
            </a:prstGeom>
            <a:noFill/>
          </p:spPr>
        </p:pic>
      </p:grpSp>
      <p:pic>
        <p:nvPicPr>
          <p:cNvPr id="96266" name="Picture 10" descr="http://i.dailymail.co.uk/i/pix/2008/05/30/article-1022915-016C473C00000578-33_468x340.jpg"/>
          <p:cNvPicPr>
            <a:picLocks noChangeAspect="1" noChangeArrowheads="1"/>
          </p:cNvPicPr>
          <p:nvPr/>
        </p:nvPicPr>
        <p:blipFill>
          <a:blip r:embed="rId7" cstate="print"/>
          <a:srcRect/>
          <a:stretch>
            <a:fillRect/>
          </a:stretch>
        </p:blipFill>
        <p:spPr bwMode="auto">
          <a:xfrm>
            <a:off x="7772400" y="1981200"/>
            <a:ext cx="1295400" cy="1050925"/>
          </a:xfrm>
          <a:prstGeom prst="rect">
            <a:avLst/>
          </a:prstGeom>
          <a:noFill/>
        </p:spPr>
      </p:pic>
      <p:sp>
        <p:nvSpPr>
          <p:cNvPr id="13" name="AutoShape 9"/>
          <p:cNvSpPr>
            <a:spLocks noChangeArrowheads="1"/>
          </p:cNvSpPr>
          <p:nvPr/>
        </p:nvSpPr>
        <p:spPr bwMode="auto">
          <a:xfrm>
            <a:off x="1058070" y="2584454"/>
            <a:ext cx="4489450" cy="1446213"/>
          </a:xfrm>
          <a:prstGeom prst="cloudCallout">
            <a:avLst>
              <a:gd name="adj1" fmla="val -33575"/>
              <a:gd name="adj2" fmla="val 73355"/>
            </a:avLst>
          </a:prstGeom>
          <a:solidFill>
            <a:schemeClr val="accent1"/>
          </a:solidFill>
          <a:ln w="9525">
            <a:solidFill>
              <a:schemeClr val="tx1"/>
            </a:solidFill>
            <a:round/>
            <a:headEnd/>
            <a:tailEnd/>
          </a:ln>
        </p:spPr>
        <p:txBody>
          <a:bodyPr/>
          <a:lstStyle/>
          <a:p>
            <a:pPr algn="ctr"/>
            <a:r>
              <a:rPr lang="en-US" sz="2000" dirty="0">
                <a:latin typeface="Times New Roman" pitchFamily="18" charset="0"/>
                <a:cs typeface="Times New Roman" pitchFamily="18" charset="0"/>
              </a:rPr>
              <a:t>My account is emptied! Someone hacked into my online banking account!</a:t>
            </a:r>
            <a:endParaRPr lang="en-US" dirty="0">
              <a:latin typeface="Times New Roman" pitchFamily="18" charset="0"/>
              <a:cs typeface="Times New Roman" pitchFamily="18" charset="0"/>
            </a:endParaRPr>
          </a:p>
        </p:txBody>
      </p:sp>
      <p:sp>
        <p:nvSpPr>
          <p:cNvPr id="15" name="Title 1">
            <a:extLst>
              <a:ext uri="{FF2B5EF4-FFF2-40B4-BE49-F238E27FC236}">
                <a16:creationId xmlns:a16="http://schemas.microsoft.com/office/drawing/2014/main" id="{7AA60364-B213-4AD4-A825-0A125E2DC3D2}"/>
              </a:ext>
            </a:extLst>
          </p:cNvPr>
          <p:cNvSpPr txBox="1">
            <a:spLocks/>
          </p:cNvSpPr>
          <p:nvPr/>
        </p:nvSpPr>
        <p:spPr>
          <a:xfrm>
            <a:off x="75911" y="152400"/>
            <a:ext cx="8534400" cy="71755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eaLnBrk="1" hangingPunct="1">
              <a:buClrTx/>
              <a:buSzTx/>
              <a:buFontTx/>
              <a:defRPr/>
            </a:pPr>
            <a:r>
              <a:rPr lang="en-US" sz="3600" b="1" u="none" kern="0" dirty="0">
                <a:effectLst>
                  <a:outerShdw blurRad="38100" dist="38100" dir="2700000" algn="tl">
                    <a:srgbClr val="000000">
                      <a:alpha val="43137"/>
                    </a:srgbClr>
                  </a:outerShdw>
                </a:effectLst>
              </a:rPr>
              <a:t>Real world example</a:t>
            </a:r>
            <a:endParaRPr lang="en-CA" sz="3600" b="1" u="none"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descr="Please help me get a new laptop.">
            <a:extLst>
              <a:ext uri="{FF2B5EF4-FFF2-40B4-BE49-F238E27FC236}">
                <a16:creationId xmlns:a16="http://schemas.microsoft.com/office/drawing/2014/main" id="{FC3D20C5-5DE3-4EAD-8168-3ED822114FC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5310" y="1258094"/>
            <a:ext cx="2571047" cy="1446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6266"/>
                                        </p:tgtEl>
                                        <p:attrNameLst>
                                          <p:attrName>style.visibility</p:attrName>
                                        </p:attrNameLst>
                                      </p:cBhvr>
                                      <p:to>
                                        <p:strVal val="visible"/>
                                      </p:to>
                                    </p:set>
                                    <p:anim calcmode="lin" valueType="num">
                                      <p:cBhvr additive="base">
                                        <p:cTn id="12" dur="500" fill="hold"/>
                                        <p:tgtEl>
                                          <p:spTgt spid="96266"/>
                                        </p:tgtEl>
                                        <p:attrNameLst>
                                          <p:attrName>ppt_x</p:attrName>
                                        </p:attrNameLst>
                                      </p:cBhvr>
                                      <p:tavLst>
                                        <p:tav tm="0">
                                          <p:val>
                                            <p:strVal val="#ppt_x"/>
                                          </p:val>
                                        </p:tav>
                                        <p:tav tm="100000">
                                          <p:val>
                                            <p:strVal val="#ppt_x"/>
                                          </p:val>
                                        </p:tav>
                                      </p:tavLst>
                                    </p:anim>
                                    <p:anim calcmode="lin" valueType="num">
                                      <p:cBhvr additive="base">
                                        <p:cTn id="13" dur="500" fill="hold"/>
                                        <p:tgtEl>
                                          <p:spTgt spid="96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1" descr="Bad%2520Fats%2520Brothers">
            <a:hlinkClick r:id="rId3"/>
          </p:cNvPr>
          <p:cNvPicPr>
            <a:picLocks noChangeAspect="1" noChangeArrowheads="1"/>
          </p:cNvPicPr>
          <p:nvPr/>
        </p:nvPicPr>
        <p:blipFill>
          <a:blip r:embed="rId4"/>
          <a:srcRect/>
          <a:stretch>
            <a:fillRect/>
          </a:stretch>
        </p:blipFill>
        <p:spPr bwMode="auto">
          <a:xfrm>
            <a:off x="7842250" y="479425"/>
            <a:ext cx="1052513" cy="1050925"/>
          </a:xfrm>
          <a:prstGeom prst="rect">
            <a:avLst/>
          </a:prstGeom>
          <a:noFill/>
          <a:ln w="9525">
            <a:noFill/>
            <a:miter lim="800000"/>
            <a:headEnd/>
            <a:tailEnd/>
          </a:ln>
        </p:spPr>
      </p:pic>
      <p:sp>
        <p:nvSpPr>
          <p:cNvPr id="251928" name="Text Box 24"/>
          <p:cNvSpPr txBox="1">
            <a:spLocks noChangeArrowheads="1"/>
          </p:cNvSpPr>
          <p:nvPr/>
        </p:nvSpPr>
        <p:spPr bwMode="auto">
          <a:xfrm>
            <a:off x="990600" y="762000"/>
            <a:ext cx="6027738" cy="461665"/>
          </a:xfrm>
          <a:prstGeom prst="rect">
            <a:avLst/>
          </a:prstGeom>
          <a:noFill/>
          <a:ln w="9525">
            <a:noFill/>
            <a:miter lim="800000"/>
            <a:headEnd/>
            <a:tailEnd/>
          </a:ln>
          <a:effectLst/>
        </p:spPr>
        <p:txBody>
          <a:bodyPr wrap="square">
            <a:spAutoFit/>
          </a:bodyPr>
          <a:lstStyle/>
          <a:p>
            <a:pPr algn="ctr">
              <a:defRPr/>
            </a:pPr>
            <a:r>
              <a:rPr lang="en-US" b="1" dirty="0">
                <a:effectLst>
                  <a:outerShdw blurRad="38100" dist="38100" dir="2700000" algn="tl">
                    <a:srgbClr val="C0C0C0"/>
                  </a:outerShdw>
                </a:effectLst>
                <a:latin typeface="Times New Roman" pitchFamily="18" charset="0"/>
                <a:cs typeface="Times New Roman" pitchFamily="18" charset="0"/>
              </a:rPr>
              <a:t>http://www.basecc.co.kr/js/a.html</a:t>
            </a:r>
          </a:p>
        </p:txBody>
      </p:sp>
      <p:pic>
        <p:nvPicPr>
          <p:cNvPr id="131075" name="Picture 3"/>
          <p:cNvPicPr>
            <a:picLocks noChangeAspect="1" noChangeArrowheads="1"/>
          </p:cNvPicPr>
          <p:nvPr/>
        </p:nvPicPr>
        <p:blipFill>
          <a:blip r:embed="rId5"/>
          <a:srcRect/>
          <a:stretch>
            <a:fillRect/>
          </a:stretch>
        </p:blipFill>
        <p:spPr bwMode="auto">
          <a:xfrm>
            <a:off x="914400" y="1558925"/>
            <a:ext cx="7461250" cy="4384675"/>
          </a:xfrm>
          <a:prstGeom prst="rect">
            <a:avLst/>
          </a:prstGeom>
          <a:noFill/>
          <a:ln w="9525">
            <a:noFill/>
            <a:miter lim="800000"/>
            <a:headEnd/>
            <a:tailEnd/>
          </a:ln>
          <a:effectLst/>
        </p:spPr>
      </p:pic>
      <p:sp>
        <p:nvSpPr>
          <p:cNvPr id="251927" name="Line 23"/>
          <p:cNvSpPr>
            <a:spLocks noChangeShapeType="1"/>
          </p:cNvSpPr>
          <p:nvPr/>
        </p:nvSpPr>
        <p:spPr bwMode="auto">
          <a:xfrm>
            <a:off x="4038600" y="1223666"/>
            <a:ext cx="2514600" cy="3653134"/>
          </a:xfrm>
          <a:prstGeom prst="line">
            <a:avLst/>
          </a:prstGeom>
          <a:noFill/>
          <a:ln w="53975">
            <a:solidFill>
              <a:srgbClr val="FF0000"/>
            </a:solidFill>
            <a:round/>
            <a:headEnd type="none" w="med" len="med"/>
            <a:tailEnd type="triangle" w="med" len="med"/>
          </a:ln>
        </p:spPr>
        <p:txBody>
          <a:bodyPr wrap="square">
            <a:spAutoFit/>
          </a:bodyPr>
          <a:lstStyle/>
          <a:p>
            <a:endParaRPr lang="en-CA"/>
          </a:p>
        </p:txBody>
      </p:sp>
      <p:pic>
        <p:nvPicPr>
          <p:cNvPr id="131078" name="Picture 6"/>
          <p:cNvPicPr>
            <a:picLocks noChangeAspect="1" noChangeArrowheads="1"/>
          </p:cNvPicPr>
          <p:nvPr/>
        </p:nvPicPr>
        <p:blipFill>
          <a:blip r:embed="rId6"/>
          <a:srcRect/>
          <a:stretch>
            <a:fillRect/>
          </a:stretch>
        </p:blipFill>
        <p:spPr bwMode="auto">
          <a:xfrm>
            <a:off x="914400" y="1447800"/>
            <a:ext cx="7461250" cy="4994275"/>
          </a:xfrm>
          <a:prstGeom prst="rect">
            <a:avLst/>
          </a:prstGeom>
          <a:noFill/>
          <a:ln w="9525">
            <a:noFill/>
            <a:miter lim="800000"/>
            <a:headEnd/>
            <a:tailEnd/>
          </a:ln>
          <a:effectLst/>
        </p:spPr>
      </p:pic>
      <p:cxnSp>
        <p:nvCxnSpPr>
          <p:cNvPr id="35" name="Straight Connector 34"/>
          <p:cNvCxnSpPr/>
          <p:nvPr/>
        </p:nvCxnSpPr>
        <p:spPr bwMode="auto">
          <a:xfrm>
            <a:off x="3000760" y="2590800"/>
            <a:ext cx="1723640" cy="1588"/>
          </a:xfrm>
          <a:prstGeom prst="line">
            <a:avLst/>
          </a:prstGeom>
          <a:noFill/>
          <a:ln w="66675" cap="flat" cmpd="sng" algn="ctr">
            <a:solidFill>
              <a:srgbClr val="FF0000"/>
            </a:solidFill>
            <a:prstDash val="solid"/>
            <a:round/>
            <a:headEnd type="none" w="med" len="med"/>
            <a:tailEnd type="none" w="med" len="med"/>
          </a:ln>
          <a:effectLst/>
        </p:spPr>
      </p:cxnSp>
      <p:cxnSp>
        <p:nvCxnSpPr>
          <p:cNvPr id="36" name="Straight Connector 35"/>
          <p:cNvCxnSpPr/>
          <p:nvPr/>
        </p:nvCxnSpPr>
        <p:spPr bwMode="auto">
          <a:xfrm>
            <a:off x="1171960" y="4265612"/>
            <a:ext cx="1723640" cy="1588"/>
          </a:xfrm>
          <a:prstGeom prst="line">
            <a:avLst/>
          </a:prstGeom>
          <a:noFill/>
          <a:ln w="66675" cap="flat" cmpd="sng" algn="ctr">
            <a:solidFill>
              <a:srgbClr val="FF0000"/>
            </a:solidFill>
            <a:prstDash val="solid"/>
            <a:round/>
            <a:headEnd type="none" w="med" len="med"/>
            <a:tailEnd type="none" w="med" len="med"/>
          </a:ln>
          <a:effectLst/>
        </p:spPr>
      </p:cxnSp>
      <p:cxnSp>
        <p:nvCxnSpPr>
          <p:cNvPr id="37" name="Straight Connector 36"/>
          <p:cNvCxnSpPr/>
          <p:nvPr/>
        </p:nvCxnSpPr>
        <p:spPr bwMode="auto">
          <a:xfrm>
            <a:off x="1476760" y="2286000"/>
            <a:ext cx="1723640" cy="1588"/>
          </a:xfrm>
          <a:prstGeom prst="line">
            <a:avLst/>
          </a:prstGeom>
          <a:noFill/>
          <a:ln w="66675" cap="flat" cmpd="sng" algn="ctr">
            <a:solidFill>
              <a:srgbClr val="FF0000"/>
            </a:solidFill>
            <a:prstDash val="solid"/>
            <a:round/>
            <a:headEnd type="none" w="med" len="med"/>
            <a:tailEnd type="none" w="med" len="med"/>
          </a:ln>
          <a:effectLst/>
        </p:spPr>
      </p:cxnSp>
      <p:cxnSp>
        <p:nvCxnSpPr>
          <p:cNvPr id="38" name="Straight Connector 37"/>
          <p:cNvCxnSpPr/>
          <p:nvPr/>
        </p:nvCxnSpPr>
        <p:spPr bwMode="auto">
          <a:xfrm>
            <a:off x="2590800" y="4572000"/>
            <a:ext cx="1723640" cy="1588"/>
          </a:xfrm>
          <a:prstGeom prst="line">
            <a:avLst/>
          </a:prstGeom>
          <a:noFill/>
          <a:ln w="66675" cap="flat" cmpd="sng" algn="ctr">
            <a:solidFill>
              <a:srgbClr val="FF0000"/>
            </a:solidFill>
            <a:prstDash val="solid"/>
            <a:round/>
            <a:headEnd type="none" w="med" len="med"/>
            <a:tailEnd type="none" w="med" len="med"/>
          </a:ln>
          <a:effectLst/>
        </p:spPr>
      </p:cxnSp>
      <p:grpSp>
        <p:nvGrpSpPr>
          <p:cNvPr id="39" name="Group 38"/>
          <p:cNvGrpSpPr/>
          <p:nvPr/>
        </p:nvGrpSpPr>
        <p:grpSpPr>
          <a:xfrm>
            <a:off x="2486025" y="2819399"/>
            <a:ext cx="1428750" cy="2057401"/>
            <a:chOff x="5734050" y="3402011"/>
            <a:chExt cx="1428750" cy="2057401"/>
          </a:xfrm>
        </p:grpSpPr>
        <p:pic>
          <p:nvPicPr>
            <p:cNvPr id="40" name="Picture 6" descr="http://t2.gstatic.com/images?q=tbn:ToViCB-4n5CtpM:http://happyfuturegroup.files.wordpress.com/2009/05/j04383671.jpg"/>
            <p:cNvPicPr>
              <a:picLocks noChangeAspect="1" noChangeArrowheads="1"/>
            </p:cNvPicPr>
            <p:nvPr/>
          </p:nvPicPr>
          <p:blipFill>
            <a:blip r:embed="rId7"/>
            <a:srcRect/>
            <a:stretch>
              <a:fillRect/>
            </a:stretch>
          </p:blipFill>
          <p:spPr bwMode="auto">
            <a:xfrm>
              <a:off x="5734050" y="4506912"/>
              <a:ext cx="1428750" cy="952500"/>
            </a:xfrm>
            <a:prstGeom prst="rect">
              <a:avLst/>
            </a:prstGeom>
            <a:noFill/>
          </p:spPr>
        </p:pic>
        <p:pic>
          <p:nvPicPr>
            <p:cNvPr id="41" name="Picture 8" descr="http://t1.gstatic.com/images?q=tbn:Hn9pJANc6xGeFM:http://www.hopesgarden.org/wp-content/uploads/rbc-leo-only1.jpeg"/>
            <p:cNvPicPr>
              <a:picLocks noChangeAspect="1" noChangeArrowheads="1"/>
            </p:cNvPicPr>
            <p:nvPr/>
          </p:nvPicPr>
          <p:blipFill>
            <a:blip r:embed="rId8"/>
            <a:srcRect/>
            <a:stretch>
              <a:fillRect/>
            </a:stretch>
          </p:blipFill>
          <p:spPr bwMode="auto">
            <a:xfrm>
              <a:off x="5734050" y="3402011"/>
              <a:ext cx="933450" cy="1104901"/>
            </a:xfrm>
            <a:prstGeom prst="rect">
              <a:avLst/>
            </a:prstGeom>
            <a:noFill/>
          </p:spPr>
        </p:pic>
      </p:grpSp>
      <p:sp>
        <p:nvSpPr>
          <p:cNvPr id="42" name="AutoShape 9"/>
          <p:cNvSpPr>
            <a:spLocks noChangeArrowheads="1"/>
          </p:cNvSpPr>
          <p:nvPr/>
        </p:nvSpPr>
        <p:spPr bwMode="auto">
          <a:xfrm>
            <a:off x="2590800" y="1819275"/>
            <a:ext cx="4489450" cy="1560514"/>
          </a:xfrm>
          <a:prstGeom prst="cloudCallout">
            <a:avLst>
              <a:gd name="adj1" fmla="val -29643"/>
              <a:gd name="adj2" fmla="val 74405"/>
            </a:avLst>
          </a:prstGeom>
          <a:solidFill>
            <a:schemeClr val="accent1"/>
          </a:solidFill>
          <a:ln w="9525">
            <a:solidFill>
              <a:schemeClr val="tx1"/>
            </a:solidFill>
            <a:round/>
            <a:headEnd/>
            <a:tailEnd/>
          </a:ln>
        </p:spPr>
        <p:txBody>
          <a:bodyPr/>
          <a:lstStyle/>
          <a:p>
            <a:pPr algn="ctr"/>
            <a:r>
              <a:rPr lang="en-US" sz="2000" dirty="0">
                <a:latin typeface="Times New Roman" pitchFamily="18" charset="0"/>
                <a:cs typeface="Times New Roman" pitchFamily="18" charset="0"/>
              </a:rPr>
              <a:t>Contact the bad guy's ISP and obtain his contact data</a:t>
            </a:r>
            <a:endParaRPr lang="en-US" dirty="0">
              <a:latin typeface="Times New Roman" pitchFamily="18" charset="0"/>
              <a:cs typeface="Times New Roman" pitchFamily="18" charset="0"/>
            </a:endParaRPr>
          </a:p>
        </p:txBody>
      </p:sp>
      <p:pic>
        <p:nvPicPr>
          <p:cNvPr id="131080" name="Picture 8" descr="http://www.dotolearn.com/picturecards/images/imageschedule/shakehands_l.gif"/>
          <p:cNvPicPr>
            <a:picLocks noChangeAspect="1" noChangeArrowheads="1"/>
          </p:cNvPicPr>
          <p:nvPr/>
        </p:nvPicPr>
        <p:blipFill>
          <a:blip r:embed="rId9"/>
          <a:srcRect/>
          <a:stretch>
            <a:fillRect/>
          </a:stretch>
        </p:blipFill>
        <p:spPr bwMode="auto">
          <a:xfrm>
            <a:off x="4038600" y="3903009"/>
            <a:ext cx="2638425" cy="914401"/>
          </a:xfrm>
          <a:prstGeom prst="rect">
            <a:avLst/>
          </a:prstGeom>
          <a:noFill/>
        </p:spPr>
      </p:pic>
      <p:pic>
        <p:nvPicPr>
          <p:cNvPr id="131082" name="Picture 10" descr="http://upload.wikimedia.org/wikipedia/commons/6/69/Police_officer_in_riot_gear.jpg"/>
          <p:cNvPicPr>
            <a:picLocks noChangeAspect="1" noChangeArrowheads="1"/>
          </p:cNvPicPr>
          <p:nvPr/>
        </p:nvPicPr>
        <p:blipFill>
          <a:blip r:embed="rId10"/>
          <a:srcRect/>
          <a:stretch>
            <a:fillRect/>
          </a:stretch>
        </p:blipFill>
        <p:spPr bwMode="auto">
          <a:xfrm>
            <a:off x="6781801" y="3048000"/>
            <a:ext cx="1904999" cy="2819400"/>
          </a:xfrm>
          <a:prstGeom prst="rect">
            <a:avLst/>
          </a:prstGeom>
          <a:noFill/>
        </p:spPr>
      </p:pic>
      <p:pic>
        <p:nvPicPr>
          <p:cNvPr id="45" name="Picture 10" descr="http://i.dailymail.co.uk/i/pix/2008/05/30/article-1022915-016C473C00000578-33_468x340.jpg"/>
          <p:cNvPicPr>
            <a:picLocks noChangeAspect="1" noChangeArrowheads="1"/>
          </p:cNvPicPr>
          <p:nvPr/>
        </p:nvPicPr>
        <p:blipFill>
          <a:blip r:embed="rId11" cstate="print"/>
          <a:srcRect/>
          <a:stretch>
            <a:fillRect/>
          </a:stretch>
        </p:blipFill>
        <p:spPr bwMode="auto">
          <a:xfrm>
            <a:off x="7696200" y="457200"/>
            <a:ext cx="1295400" cy="1050925"/>
          </a:xfrm>
          <a:prstGeom prst="rect">
            <a:avLst/>
          </a:prstGeom>
          <a:noFill/>
        </p:spPr>
      </p:pic>
      <p:sp>
        <p:nvSpPr>
          <p:cNvPr id="19" name="灯片编号占位符 3">
            <a:extLst>
              <a:ext uri="{FF2B5EF4-FFF2-40B4-BE49-F238E27FC236}">
                <a16:creationId xmlns:a16="http://schemas.microsoft.com/office/drawing/2014/main" id="{8CA97FB9-4EB4-4F95-BEC3-8B85DAFCF84A}"/>
              </a:ext>
            </a:extLst>
          </p:cNvPr>
          <p:cNvSpPr txBox="1">
            <a:spLocks noGrp="1"/>
          </p:cNvSpPr>
          <p:nvPr/>
        </p:nvSpPr>
        <p:spPr bwMode="auto">
          <a:xfrm>
            <a:off x="8213725"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r"/>
            <a:fld id="{411AE057-382B-44BF-B63C-FFD706DC3D83}" type="slidenum">
              <a:rPr lang="zh-CN" altLang="en-US" sz="1400">
                <a:ea typeface="宋体" pitchFamily="2" charset="-122"/>
              </a:rPr>
              <a:pPr algn="r"/>
              <a:t>51</a:t>
            </a:fld>
            <a:endParaRPr lang="en-US" altLang="zh-CN" sz="1400" dirty="0">
              <a:ea typeface="宋体" pitchFamily="2" charset="-122"/>
            </a:endParaRPr>
          </a:p>
        </p:txBody>
      </p:sp>
      <p:sp>
        <p:nvSpPr>
          <p:cNvPr id="20" name="Title 1">
            <a:extLst>
              <a:ext uri="{FF2B5EF4-FFF2-40B4-BE49-F238E27FC236}">
                <a16:creationId xmlns:a16="http://schemas.microsoft.com/office/drawing/2014/main" id="{733CD18A-1C6F-42C1-8938-CCA03F0A6B2A}"/>
              </a:ext>
            </a:extLst>
          </p:cNvPr>
          <p:cNvSpPr txBox="1">
            <a:spLocks/>
          </p:cNvSpPr>
          <p:nvPr/>
        </p:nvSpPr>
        <p:spPr>
          <a:xfrm>
            <a:off x="75911" y="152400"/>
            <a:ext cx="8534400" cy="71755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eaLnBrk="1" hangingPunct="1">
              <a:buClrTx/>
              <a:buSzTx/>
              <a:buFontTx/>
              <a:defRPr/>
            </a:pPr>
            <a:r>
              <a:rPr lang="en-US" sz="3600" b="1" u="none" kern="0" dirty="0">
                <a:effectLst>
                  <a:outerShdw blurRad="38100" dist="38100" dir="2700000" algn="tl">
                    <a:srgbClr val="000000">
                      <a:alpha val="43137"/>
                    </a:srgbClr>
                  </a:outerShdw>
                </a:effectLst>
              </a:rPr>
              <a:t>Real world example</a:t>
            </a:r>
            <a:r>
              <a:rPr lang="en-US" sz="3600" u="none" kern="0" dirty="0">
                <a:latin typeface="Times New Roman" panose="02020603050405020304" pitchFamily="18" charset="0"/>
                <a:cs typeface="Times New Roman" panose="02020603050405020304" pitchFamily="18" charset="0"/>
              </a:rPr>
              <a:t> </a:t>
            </a:r>
            <a:r>
              <a:rPr lang="en-US" u="none" kern="0" dirty="0">
                <a:latin typeface="Times New Roman" panose="02020603050405020304" pitchFamily="18" charset="0"/>
                <a:cs typeface="Times New Roman" panose="02020603050405020304" pitchFamily="18" charset="0"/>
              </a:rPr>
              <a:t>(cont’d)</a:t>
            </a:r>
            <a:endParaRPr lang="en-CA" u="none" kern="0" dirty="0">
              <a:latin typeface="Times New Roman" panose="02020603050405020304" pitchFamily="18"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1927"/>
                                        </p:tgtEl>
                                        <p:attrNameLst>
                                          <p:attrName>style.visibility</p:attrName>
                                        </p:attrNameLst>
                                      </p:cBhvr>
                                      <p:to>
                                        <p:strVal val="visible"/>
                                      </p:to>
                                    </p:set>
                                    <p:animEffect transition="in" filter="checkerboard(across)">
                                      <p:cBhvr>
                                        <p:cTn id="7" dur="500"/>
                                        <p:tgtEl>
                                          <p:spTgt spid="25192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51928"/>
                                        </p:tgtEl>
                                        <p:attrNameLst>
                                          <p:attrName>style.visibility</p:attrName>
                                        </p:attrNameLst>
                                      </p:cBhvr>
                                      <p:to>
                                        <p:strVal val="visible"/>
                                      </p:to>
                                    </p:set>
                                    <p:animEffect transition="in" filter="checkerboard(across)">
                                      <p:cBhvr>
                                        <p:cTn id="10" dur="500"/>
                                        <p:tgtEl>
                                          <p:spTgt spid="251928"/>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xit" presetSubtype="16" fill="hold" grpId="1" nodeType="clickEffect">
                                  <p:stCondLst>
                                    <p:cond delay="0"/>
                                  </p:stCondLst>
                                  <p:childTnLst>
                                    <p:animEffect transition="out" filter="diamond(in)">
                                      <p:cBhvr>
                                        <p:cTn id="14" dur="500"/>
                                        <p:tgtEl>
                                          <p:spTgt spid="251928"/>
                                        </p:tgtEl>
                                      </p:cBhvr>
                                    </p:animEffect>
                                    <p:set>
                                      <p:cBhvr>
                                        <p:cTn id="15" dur="1" fill="hold">
                                          <p:stCondLst>
                                            <p:cond delay="499"/>
                                          </p:stCondLst>
                                        </p:cTn>
                                        <p:tgtEl>
                                          <p:spTgt spid="251928"/>
                                        </p:tgtEl>
                                        <p:attrNameLst>
                                          <p:attrName>style.visibility</p:attrName>
                                        </p:attrNameLst>
                                      </p:cBhvr>
                                      <p:to>
                                        <p:strVal val="hidden"/>
                                      </p:to>
                                    </p:set>
                                  </p:childTnLst>
                                </p:cTn>
                              </p:par>
                              <p:par>
                                <p:cTn id="16" presetID="8" presetClass="exit" presetSubtype="16" fill="hold" grpId="1" nodeType="withEffect">
                                  <p:stCondLst>
                                    <p:cond delay="0"/>
                                  </p:stCondLst>
                                  <p:childTnLst>
                                    <p:animEffect transition="out" filter="diamond(in)">
                                      <p:cBhvr>
                                        <p:cTn id="17" dur="500"/>
                                        <p:tgtEl>
                                          <p:spTgt spid="251927"/>
                                        </p:tgtEl>
                                      </p:cBhvr>
                                    </p:animEffect>
                                    <p:set>
                                      <p:cBhvr>
                                        <p:cTn id="18" dur="1" fill="hold">
                                          <p:stCondLst>
                                            <p:cond delay="499"/>
                                          </p:stCondLst>
                                        </p:cTn>
                                        <p:tgtEl>
                                          <p:spTgt spid="251927"/>
                                        </p:tgtEl>
                                        <p:attrNameLst>
                                          <p:attrName>style.visibility</p:attrName>
                                        </p:attrNameLst>
                                      </p:cBhvr>
                                      <p:to>
                                        <p:strVal val="hidden"/>
                                      </p:to>
                                    </p:set>
                                  </p:childTnLst>
                                </p:cTn>
                              </p:par>
                            </p:childTnLst>
                          </p:cTn>
                        </p:par>
                        <p:par>
                          <p:cTn id="19" fill="hold">
                            <p:stCondLst>
                              <p:cond delay="500"/>
                            </p:stCondLst>
                            <p:childTnLst>
                              <p:par>
                                <p:cTn id="20" presetID="5" presetClass="entr" presetSubtype="10" fill="hold" nodeType="afterEffect">
                                  <p:stCondLst>
                                    <p:cond delay="0"/>
                                  </p:stCondLst>
                                  <p:childTnLst>
                                    <p:set>
                                      <p:cBhvr>
                                        <p:cTn id="21" dur="1" fill="hold">
                                          <p:stCondLst>
                                            <p:cond delay="0"/>
                                          </p:stCondLst>
                                        </p:cTn>
                                        <p:tgtEl>
                                          <p:spTgt spid="131078"/>
                                        </p:tgtEl>
                                        <p:attrNameLst>
                                          <p:attrName>style.visibility</p:attrName>
                                        </p:attrNameLst>
                                      </p:cBhvr>
                                      <p:to>
                                        <p:strVal val="visible"/>
                                      </p:to>
                                    </p:set>
                                    <p:animEffect transition="in" filter="checkerboard(across)">
                                      <p:cBhvr>
                                        <p:cTn id="22" dur="500"/>
                                        <p:tgtEl>
                                          <p:spTgt spid="131078"/>
                                        </p:tgtEl>
                                      </p:cBhvr>
                                    </p:animEffect>
                                  </p:childTnLst>
                                </p:cTn>
                              </p:par>
                              <p:par>
                                <p:cTn id="23" presetID="5" presetClass="entr" presetSubtype="1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checkerboard(across)">
                                      <p:cBhvr>
                                        <p:cTn id="25" dur="500"/>
                                        <p:tgtEl>
                                          <p:spTgt spid="37"/>
                                        </p:tgtEl>
                                      </p:cBhvr>
                                    </p:animEffect>
                                  </p:childTnLst>
                                </p:cTn>
                              </p:par>
                              <p:par>
                                <p:cTn id="26" presetID="5" presetClass="entr" presetSubtype="1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checkerboard(across)">
                                      <p:cBhvr>
                                        <p:cTn id="28" dur="500"/>
                                        <p:tgtEl>
                                          <p:spTgt spid="35"/>
                                        </p:tgtEl>
                                      </p:cBhvr>
                                    </p:animEffect>
                                  </p:childTnLst>
                                </p:cTn>
                              </p:par>
                              <p:par>
                                <p:cTn id="29" presetID="5" presetClass="entr" presetSubtype="1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checkerboard(across)">
                                      <p:cBhvr>
                                        <p:cTn id="31" dur="500"/>
                                        <p:tgtEl>
                                          <p:spTgt spid="36"/>
                                        </p:tgtEl>
                                      </p:cBhvr>
                                    </p:animEffect>
                                  </p:childTnLst>
                                </p:cTn>
                              </p:par>
                              <p:par>
                                <p:cTn id="32" presetID="5" presetClass="entr" presetSubtype="1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checkerboard(across)">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checkerboard(across)">
                                      <p:cBhvr>
                                        <p:cTn id="39" dur="500"/>
                                        <p:tgtEl>
                                          <p:spTgt spid="39"/>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checkerboard(across)">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131080"/>
                                        </p:tgtEl>
                                        <p:attrNameLst>
                                          <p:attrName>style.visibility</p:attrName>
                                        </p:attrNameLst>
                                      </p:cBhvr>
                                      <p:to>
                                        <p:strVal val="visible"/>
                                      </p:to>
                                    </p:set>
                                    <p:animEffect transition="in" filter="checkerboard(across)">
                                      <p:cBhvr>
                                        <p:cTn id="47" dur="500"/>
                                        <p:tgtEl>
                                          <p:spTgt spid="131080"/>
                                        </p:tgtEl>
                                      </p:cBhvr>
                                    </p:animEffect>
                                  </p:childTnLst>
                                </p:cTn>
                              </p:par>
                              <p:par>
                                <p:cTn id="48" presetID="5" presetClass="entr" presetSubtype="10" fill="hold" nodeType="withEffect">
                                  <p:stCondLst>
                                    <p:cond delay="0"/>
                                  </p:stCondLst>
                                  <p:childTnLst>
                                    <p:set>
                                      <p:cBhvr>
                                        <p:cTn id="49" dur="1" fill="hold">
                                          <p:stCondLst>
                                            <p:cond delay="0"/>
                                          </p:stCondLst>
                                        </p:cTn>
                                        <p:tgtEl>
                                          <p:spTgt spid="131082"/>
                                        </p:tgtEl>
                                        <p:attrNameLst>
                                          <p:attrName>style.visibility</p:attrName>
                                        </p:attrNameLst>
                                      </p:cBhvr>
                                      <p:to>
                                        <p:strVal val="visible"/>
                                      </p:to>
                                    </p:set>
                                    <p:animEffect transition="in" filter="checkerboard(across)">
                                      <p:cBhvr>
                                        <p:cTn id="50" dur="500"/>
                                        <p:tgtEl>
                                          <p:spTgt spid="131082"/>
                                        </p:tgtEl>
                                      </p:cBhvr>
                                    </p:animEffect>
                                  </p:childTnLst>
                                </p:cTn>
                              </p:par>
                            </p:childTnLst>
                          </p:cTn>
                        </p:par>
                        <p:par>
                          <p:cTn id="51" fill="hold">
                            <p:stCondLst>
                              <p:cond delay="500"/>
                            </p:stCondLst>
                            <p:childTnLst>
                              <p:par>
                                <p:cTn id="52" presetID="2" presetClass="entr" presetSubtype="4"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ppt_x"/>
                                          </p:val>
                                        </p:tav>
                                        <p:tav tm="100000">
                                          <p:val>
                                            <p:strVal val="#ppt_x"/>
                                          </p:val>
                                        </p:tav>
                                      </p:tavLst>
                                    </p:anim>
                                    <p:anim calcmode="lin" valueType="num">
                                      <p:cBhvr additive="base">
                                        <p:cTn id="5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28" grpId="0"/>
      <p:bldP spid="251928" grpId="1"/>
      <p:bldP spid="251927" grpId="0" animBg="1"/>
      <p:bldP spid="251927" grpId="1" animBg="1"/>
      <p:bldP spid="4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52</a:t>
            </a:fld>
            <a:endParaRPr lang="en-US" altLang="zh-CN"/>
          </a:p>
        </p:txBody>
      </p:sp>
      <p:sp>
        <p:nvSpPr>
          <p:cNvPr id="3" name="Rectangle 2"/>
          <p:cNvSpPr txBox="1">
            <a:spLocks noChangeArrowheads="1"/>
          </p:cNvSpPr>
          <p:nvPr/>
        </p:nvSpPr>
        <p:spPr bwMode="auto">
          <a:xfrm>
            <a:off x="1219200" y="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Computer Forensics in Action</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4" name="Content Placeholder 2"/>
          <p:cNvSpPr txBox="1">
            <a:spLocks/>
          </p:cNvSpPr>
          <p:nvPr/>
        </p:nvSpPr>
        <p:spPr>
          <a:xfrm>
            <a:off x="1479550" y="914400"/>
            <a:ext cx="7359650" cy="4343400"/>
          </a:xfrm>
          <a:prstGeom prst="rect">
            <a:avLst/>
          </a:prstGeom>
        </p:spPr>
        <p:txBody>
          <a:bodyPr/>
          <a:lstStyle/>
          <a:p>
            <a:pPr lvl="0" algn="just">
              <a:defRPr/>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Chandra Levy</a:t>
            </a:r>
            <a:r>
              <a:rPr lang="en-US" sz="2800" kern="0" dirty="0">
                <a:latin typeface="Times New Roman" pitchFamily="18" charset="0"/>
                <a:cs typeface="Times New Roman" pitchFamily="18" charset="0"/>
              </a:rPr>
              <a:t> was a Washington, D.C. intern who disappeared on April 30, 2001. She had used </a:t>
            </a:r>
            <a:r>
              <a:rPr lang="en-US" sz="2800" u="sng" kern="0" dirty="0">
                <a:latin typeface="Times New Roman" pitchFamily="18" charset="0"/>
                <a:cs typeface="Times New Roman" pitchFamily="18" charset="0"/>
              </a:rPr>
              <a:t>the web </a:t>
            </a:r>
            <a:r>
              <a:rPr lang="en-US" sz="2800" kern="0" dirty="0">
                <a:latin typeface="Times New Roman" pitchFamily="18" charset="0"/>
                <a:cs typeface="Times New Roman" pitchFamily="18" charset="0"/>
              </a:rPr>
              <a:t>and </a:t>
            </a:r>
            <a:r>
              <a:rPr lang="en-US" sz="2800" u="sng" kern="0" dirty="0">
                <a:latin typeface="Times New Roman" pitchFamily="18" charset="0"/>
                <a:cs typeface="Times New Roman" pitchFamily="18" charset="0"/>
              </a:rPr>
              <a:t>e-mail</a:t>
            </a:r>
            <a:r>
              <a:rPr lang="en-US" sz="2800" kern="0" dirty="0">
                <a:latin typeface="Times New Roman" pitchFamily="18" charset="0"/>
                <a:cs typeface="Times New Roman" pitchFamily="18" charset="0"/>
              </a:rPr>
              <a:t> to make travel arrangements and communicate with her parents. </a:t>
            </a: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Information found on her computer led police to search most of </a:t>
            </a:r>
            <a:r>
              <a:rPr lang="en-US" sz="2800" b="1" u="sng" kern="0" dirty="0">
                <a:effectLst>
                  <a:outerShdw blurRad="38100" dist="38100" dir="2700000" algn="tl">
                    <a:srgbClr val="000000">
                      <a:alpha val="43137"/>
                    </a:srgbClr>
                  </a:outerShdw>
                </a:effectLst>
                <a:latin typeface="Times New Roman" pitchFamily="18" charset="0"/>
                <a:cs typeface="Times New Roman" pitchFamily="18" charset="0"/>
              </a:rPr>
              <a:t>Rock Creek Park </a:t>
            </a:r>
            <a:r>
              <a:rPr lang="en-US" sz="2800" kern="0" dirty="0">
                <a:latin typeface="Times New Roman" pitchFamily="18" charset="0"/>
                <a:cs typeface="Times New Roman" pitchFamily="18" charset="0"/>
              </a:rPr>
              <a:t>(a large urban natural area with public park facilities that bisects Washington, D.C), where her body was eventually found one year later by a man walking his dog.</a:t>
            </a:r>
          </a:p>
          <a:p>
            <a:pPr marL="342900" marR="0" lvl="0" indent="-342900" algn="l" defTabSz="914400" rtl="0" eaLnBrk="0" fontAlgn="base" latinLnBrk="0" hangingPunct="0">
              <a:lnSpc>
                <a:spcPct val="100000"/>
              </a:lnSpc>
              <a:spcBef>
                <a:spcPct val="20000"/>
              </a:spcBef>
              <a:spcAft>
                <a:spcPct val="0"/>
              </a:spcAft>
              <a:buClr>
                <a:schemeClr val="accent2"/>
              </a:buClr>
              <a:buSzPct val="85000"/>
              <a:tabLst/>
              <a:defRPr/>
            </a:pPr>
            <a:endParaRPr kumimoji="0" lang="en-CA" sz="2800" b="0" i="0" u="none" strike="noStrike" kern="0" cap="none" spc="0" normalizeH="0" baseline="0" noProof="0" dirty="0">
              <a:ln>
                <a:noFill/>
              </a:ln>
              <a:solidFill>
                <a:schemeClr val="tx1"/>
              </a:solidFill>
              <a:effectLst/>
              <a:uLnTx/>
              <a:uFillTx/>
              <a:latin typeface="+mn-lt"/>
              <a:ea typeface="+mn-ea"/>
              <a:cs typeface="+mn-cs"/>
            </a:endParaRPr>
          </a:p>
        </p:txBody>
      </p:sp>
      <p:pic>
        <p:nvPicPr>
          <p:cNvPr id="103426" name="Picture 2" descr="http://upload.wikimedia.org/wikipedia/en/thumb/e/e2/Chandra_Levy.jpg/225px-Chandra_Levy.jpg"/>
          <p:cNvPicPr>
            <a:picLocks noChangeAspect="1" noChangeArrowheads="1"/>
          </p:cNvPicPr>
          <p:nvPr/>
        </p:nvPicPr>
        <p:blipFill>
          <a:blip r:embed="rId3"/>
          <a:srcRect/>
          <a:stretch>
            <a:fillRect/>
          </a:stretch>
        </p:blipFill>
        <p:spPr bwMode="auto">
          <a:xfrm>
            <a:off x="6858000" y="5029200"/>
            <a:ext cx="1447800" cy="1828800"/>
          </a:xfrm>
          <a:prstGeom prst="rect">
            <a:avLst/>
          </a:prstGeom>
          <a:noFill/>
        </p:spPr>
      </p:pic>
      <p:pic>
        <p:nvPicPr>
          <p:cNvPr id="261122" name="Picture 2" descr="http://upload.wikimedia.org/wikipedia/commons/thumb/8/84/Example.svg/600px-Example.svg.png"/>
          <p:cNvPicPr>
            <a:picLocks noChangeAspect="1" noChangeArrowheads="1"/>
          </p:cNvPicPr>
          <p:nvPr/>
        </p:nvPicPr>
        <p:blipFill>
          <a:blip r:embed="rId4" cstate="print"/>
          <a:srcRect/>
          <a:stretch>
            <a:fillRect/>
          </a:stretch>
        </p:blipFill>
        <p:spPr bwMode="auto">
          <a:xfrm>
            <a:off x="0" y="7937"/>
            <a:ext cx="1211263" cy="1211263"/>
          </a:xfrm>
          <a:prstGeom prst="rect">
            <a:avLst/>
          </a:prstGeom>
          <a:noFill/>
        </p:spPr>
      </p:pic>
      <p:pic>
        <p:nvPicPr>
          <p:cNvPr id="261124" name="Picture 4" descr="File:Rock-Creek-Park.jpg">
            <a:hlinkClick r:id="rId5"/>
          </p:cNvPr>
          <p:cNvPicPr>
            <a:picLocks noChangeAspect="1" noChangeArrowheads="1"/>
          </p:cNvPicPr>
          <p:nvPr/>
        </p:nvPicPr>
        <p:blipFill>
          <a:blip r:embed="rId6"/>
          <a:srcRect/>
          <a:stretch>
            <a:fillRect/>
          </a:stretch>
        </p:blipFill>
        <p:spPr bwMode="auto">
          <a:xfrm>
            <a:off x="147802" y="4267200"/>
            <a:ext cx="1362921" cy="1981200"/>
          </a:xfrm>
          <a:prstGeom prst="rect">
            <a:avLst/>
          </a:prstGeom>
          <a:noFill/>
        </p:spPr>
      </p:pic>
      <p:sp>
        <p:nvSpPr>
          <p:cNvPr id="8" name="Rectangle 2"/>
          <p:cNvSpPr txBox="1">
            <a:spLocks noChangeArrowheads="1"/>
          </p:cNvSpPr>
          <p:nvPr/>
        </p:nvSpPr>
        <p:spPr bwMode="auto">
          <a:xfrm>
            <a:off x="0" y="6324600"/>
            <a:ext cx="22098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effectLst>
                  <a:outerShdw blurRad="38100" dist="38100" dir="2700000" algn="tl">
                    <a:srgbClr val="000000">
                      <a:alpha val="43137"/>
                    </a:srgbClr>
                  </a:outerShdw>
                </a:effectLst>
                <a:latin typeface="Times New Roman" pitchFamily="18" charset="0"/>
                <a:ea typeface="+mj-ea"/>
                <a:cs typeface="Times New Roman" pitchFamily="18" charset="0"/>
              </a:rPr>
              <a:t>Rock Creek</a:t>
            </a:r>
            <a:endParaRPr kumimoji="0" lang="en-US" sz="2800" b="1" i="0" u="none"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53</a:t>
            </a:fld>
            <a:endParaRPr lang="en-US" altLang="zh-CN"/>
          </a:p>
        </p:txBody>
      </p:sp>
      <p:sp>
        <p:nvSpPr>
          <p:cNvPr id="4" name="Content Placeholder 2"/>
          <p:cNvSpPr txBox="1">
            <a:spLocks/>
          </p:cNvSpPr>
          <p:nvPr/>
        </p:nvSpPr>
        <p:spPr>
          <a:xfrm>
            <a:off x="1479550" y="685800"/>
            <a:ext cx="7359650" cy="5715000"/>
          </a:xfrm>
          <a:prstGeom prst="rect">
            <a:avLst/>
          </a:prstGeom>
        </p:spPr>
        <p:txBody>
          <a:bodyPr/>
          <a:lstStyle/>
          <a:p>
            <a:pPr lvl="0" algn="just">
              <a:defRPr/>
            </a:pPr>
            <a:r>
              <a:rPr lang="en-US" sz="2800" kern="0" dirty="0">
                <a:latin typeface="Times New Roman" pitchFamily="18" charset="0"/>
                <a:cs typeface="Times New Roman" pitchFamily="18" charset="0"/>
              </a:rPr>
              <a:t>Dennis Rader, a.k.a. BTK Killer, was convicted of a string of serial killings that occurred over a period of sixteen years. Towards the end of this period, Rader sent letters to the police on a floppy disk. Metadata within the documents implicated an author named "</a:t>
            </a:r>
            <a:r>
              <a:rPr lang="en-US" sz="2800" b="1" u="sng" kern="0" dirty="0">
                <a:effectLst>
                  <a:outerShdw blurRad="38100" dist="38100" dir="2700000" algn="tl">
                    <a:srgbClr val="000000">
                      <a:alpha val="43137"/>
                    </a:srgbClr>
                  </a:outerShdw>
                </a:effectLst>
                <a:latin typeface="Times New Roman" pitchFamily="18" charset="0"/>
                <a:cs typeface="Times New Roman" pitchFamily="18" charset="0"/>
              </a:rPr>
              <a:t>Dennis</a:t>
            </a:r>
            <a:r>
              <a:rPr lang="en-US" sz="2800" kern="0" dirty="0">
                <a:latin typeface="Times New Roman" pitchFamily="18" charset="0"/>
                <a:cs typeface="Times New Roman" pitchFamily="18" charset="0"/>
              </a:rPr>
              <a:t>" at "</a:t>
            </a:r>
            <a:r>
              <a:rPr lang="en-US" sz="2800" b="1" u="sng" kern="0" dirty="0">
                <a:effectLst>
                  <a:outerShdw blurRad="38100" dist="38100" dir="2700000" algn="tl">
                    <a:srgbClr val="000000">
                      <a:alpha val="43137"/>
                    </a:srgbClr>
                  </a:outerShdw>
                </a:effectLst>
                <a:latin typeface="Times New Roman" pitchFamily="18" charset="0"/>
                <a:cs typeface="Times New Roman" pitchFamily="18" charset="0"/>
              </a:rPr>
              <a:t>Christ Lutheran Church</a:t>
            </a:r>
            <a:r>
              <a:rPr lang="en-US" sz="2800" kern="0" dirty="0">
                <a:latin typeface="Times New Roman" pitchFamily="18" charset="0"/>
                <a:cs typeface="Times New Roman" pitchFamily="18" charset="0"/>
              </a:rPr>
              <a:t>"; this evidence helped lead to Rader's arrest.</a:t>
            </a:r>
          </a:p>
          <a:p>
            <a:pPr lvl="1" algn="just">
              <a:defRPr/>
            </a:pPr>
            <a:r>
              <a:rPr lang="en-US" kern="0" dirty="0">
                <a:latin typeface="Times New Roman" pitchFamily="18" charset="0"/>
                <a:cs typeface="Times New Roman" pitchFamily="18" charset="0"/>
              </a:rPr>
              <a:t>Aside from uncovering evidence to assist the prosecution in high-profile murder cases, an in-depth knowledge of computer forensics is integral when presenting digital evidence for legal proceedings</a:t>
            </a:r>
            <a:r>
              <a:rPr lang="en-US" sz="2800" kern="0" dirty="0">
                <a:latin typeface="Times New Roman" pitchFamily="18" charset="0"/>
                <a:cs typeface="Times New Roman" pitchFamily="18" charset="0"/>
              </a:rPr>
              <a:t>.</a:t>
            </a:r>
          </a:p>
          <a:p>
            <a:pPr marL="342900" marR="0" lvl="0" indent="-342900" algn="l" defTabSz="914400" rtl="0" eaLnBrk="0" fontAlgn="base" latinLnBrk="0" hangingPunct="0">
              <a:lnSpc>
                <a:spcPct val="100000"/>
              </a:lnSpc>
              <a:spcBef>
                <a:spcPct val="20000"/>
              </a:spcBef>
              <a:spcAft>
                <a:spcPct val="0"/>
              </a:spcAft>
              <a:buClr>
                <a:schemeClr val="accent2"/>
              </a:buClr>
              <a:buSzPct val="85000"/>
              <a:tabLst/>
              <a:defRPr/>
            </a:pPr>
            <a:endParaRPr kumimoji="0" lang="en-CA" sz="28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261122" name="Picture 2" descr="http://upload.wikimedia.org/wikipedia/commons/thumb/8/84/Example.svg/600px-Example.svg.png"/>
          <p:cNvPicPr>
            <a:picLocks noChangeAspect="1" noChangeArrowheads="1"/>
          </p:cNvPicPr>
          <p:nvPr/>
        </p:nvPicPr>
        <p:blipFill>
          <a:blip r:embed="rId3" cstate="print"/>
          <a:srcRect/>
          <a:stretch>
            <a:fillRect/>
          </a:stretch>
        </p:blipFill>
        <p:spPr bwMode="auto">
          <a:xfrm>
            <a:off x="0" y="7937"/>
            <a:ext cx="1211263" cy="1211263"/>
          </a:xfrm>
          <a:prstGeom prst="rect">
            <a:avLst/>
          </a:prstGeom>
          <a:noFill/>
        </p:spPr>
      </p:pic>
      <p:pic>
        <p:nvPicPr>
          <p:cNvPr id="267266" name="Picture 2" descr="http://msnbcmedia1.msn.com/j/msnbc/Components/Photos/050819/050819_btk_vmed_6a.widec.jpg"/>
          <p:cNvPicPr>
            <a:picLocks noChangeAspect="1" noChangeArrowheads="1"/>
          </p:cNvPicPr>
          <p:nvPr/>
        </p:nvPicPr>
        <p:blipFill>
          <a:blip r:embed="rId4"/>
          <a:srcRect/>
          <a:stretch>
            <a:fillRect/>
          </a:stretch>
        </p:blipFill>
        <p:spPr bwMode="auto">
          <a:xfrm>
            <a:off x="0" y="4724400"/>
            <a:ext cx="1687512" cy="2133600"/>
          </a:xfrm>
          <a:prstGeom prst="rect">
            <a:avLst/>
          </a:prstGeom>
          <a:noFill/>
        </p:spPr>
      </p:pic>
      <p:sp>
        <p:nvSpPr>
          <p:cNvPr id="7" name="Rectangle 2"/>
          <p:cNvSpPr txBox="1">
            <a:spLocks noChangeArrowheads="1"/>
          </p:cNvSpPr>
          <p:nvPr/>
        </p:nvSpPr>
        <p:spPr bwMode="auto">
          <a:xfrm>
            <a:off x="1479550" y="0"/>
            <a:ext cx="751205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Computer Forensics in Action (cont’d)</a:t>
            </a:r>
            <a:endParaRPr kumimoji="0" lang="en-US" sz="30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54</a:t>
            </a:fld>
            <a:endParaRPr lang="en-US" altLang="zh-CN"/>
          </a:p>
        </p:txBody>
      </p:sp>
      <p:pic>
        <p:nvPicPr>
          <p:cNvPr id="261122" name="Picture 2" descr="http://upload.wikimedia.org/wikipedia/commons/thumb/8/84/Example.svg/600px-Example.svg.png"/>
          <p:cNvPicPr>
            <a:picLocks noChangeAspect="1" noChangeArrowheads="1"/>
          </p:cNvPicPr>
          <p:nvPr/>
        </p:nvPicPr>
        <p:blipFill>
          <a:blip r:embed="rId3" cstate="print"/>
          <a:srcRect/>
          <a:stretch>
            <a:fillRect/>
          </a:stretch>
        </p:blipFill>
        <p:spPr bwMode="auto">
          <a:xfrm>
            <a:off x="152400" y="7938"/>
            <a:ext cx="838200" cy="838200"/>
          </a:xfrm>
          <a:prstGeom prst="rect">
            <a:avLst/>
          </a:prstGeom>
          <a:noFill/>
        </p:spPr>
      </p:pic>
      <p:pic>
        <p:nvPicPr>
          <p:cNvPr id="167938" name="Picture 2"/>
          <p:cNvPicPr>
            <a:picLocks noChangeAspect="1" noChangeArrowheads="1"/>
          </p:cNvPicPr>
          <p:nvPr/>
        </p:nvPicPr>
        <p:blipFill>
          <a:blip r:embed="rId4"/>
          <a:srcRect/>
          <a:stretch>
            <a:fillRect/>
          </a:stretch>
        </p:blipFill>
        <p:spPr bwMode="auto">
          <a:xfrm>
            <a:off x="571500" y="1743075"/>
            <a:ext cx="8267700" cy="3371850"/>
          </a:xfrm>
          <a:prstGeom prst="rect">
            <a:avLst/>
          </a:prstGeom>
          <a:noFill/>
          <a:ln w="9525">
            <a:noFill/>
            <a:miter lim="800000"/>
            <a:headEnd/>
            <a:tailEnd/>
          </a:ln>
          <a:effectLst/>
        </p:spPr>
      </p:pic>
      <p:pic>
        <p:nvPicPr>
          <p:cNvPr id="167939" name="Picture 3"/>
          <p:cNvPicPr>
            <a:picLocks noChangeAspect="1" noChangeArrowheads="1"/>
          </p:cNvPicPr>
          <p:nvPr/>
        </p:nvPicPr>
        <p:blipFill>
          <a:blip r:embed="rId5"/>
          <a:srcRect/>
          <a:stretch>
            <a:fillRect/>
          </a:stretch>
        </p:blipFill>
        <p:spPr bwMode="auto">
          <a:xfrm>
            <a:off x="2514600" y="685800"/>
            <a:ext cx="4191000" cy="5976754"/>
          </a:xfrm>
          <a:prstGeom prst="rect">
            <a:avLst/>
          </a:prstGeom>
          <a:noFill/>
          <a:ln w="9525">
            <a:noFill/>
            <a:miter lim="800000"/>
            <a:headEnd/>
            <a:tailEnd/>
          </a:ln>
          <a:effectLst/>
        </p:spPr>
      </p:pic>
      <p:sp>
        <p:nvSpPr>
          <p:cNvPr id="9" name="Oval 8"/>
          <p:cNvSpPr/>
          <p:nvPr/>
        </p:nvSpPr>
        <p:spPr bwMode="auto">
          <a:xfrm>
            <a:off x="3276600" y="2057400"/>
            <a:ext cx="1295400" cy="609600"/>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pic>
        <p:nvPicPr>
          <p:cNvPr id="167941" name="Picture 5" descr="http://www.clker.com/cliparts/6/0/7/a/11949845111858953703bad_guy_fr_1_01.svg.hi.png"/>
          <p:cNvPicPr>
            <a:picLocks noChangeAspect="1" noChangeArrowheads="1"/>
          </p:cNvPicPr>
          <p:nvPr/>
        </p:nvPicPr>
        <p:blipFill>
          <a:blip r:embed="rId6" cstate="print"/>
          <a:srcRect/>
          <a:stretch>
            <a:fillRect/>
          </a:stretch>
        </p:blipFill>
        <p:spPr bwMode="auto">
          <a:xfrm>
            <a:off x="4876800" y="1743075"/>
            <a:ext cx="1336842" cy="1143000"/>
          </a:xfrm>
          <a:prstGeom prst="rect">
            <a:avLst/>
          </a:prstGeom>
          <a:noFill/>
        </p:spPr>
      </p:pic>
      <p:sp>
        <p:nvSpPr>
          <p:cNvPr id="10" name="Rectangle 2"/>
          <p:cNvSpPr txBox="1">
            <a:spLocks noChangeArrowheads="1"/>
          </p:cNvSpPr>
          <p:nvPr/>
        </p:nvSpPr>
        <p:spPr bwMode="auto">
          <a:xfrm>
            <a:off x="1219200" y="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Computer Forensics in Action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5" name="Picture 4"/>
          <p:cNvPicPr>
            <a:picLocks noChangeAspect="1"/>
          </p:cNvPicPr>
          <p:nvPr/>
        </p:nvPicPr>
        <p:blipFill>
          <a:blip r:embed="rId7"/>
          <a:stretch>
            <a:fillRect/>
          </a:stretch>
        </p:blipFill>
        <p:spPr>
          <a:xfrm>
            <a:off x="13314" y="889714"/>
            <a:ext cx="1116372" cy="8024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checkerboard(across)">
                                      <p:cBhvr>
                                        <p:cTn id="7" dur="500"/>
                                        <p:tgtEl>
                                          <p:spTgt spid="16793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7939"/>
                                        </p:tgtEl>
                                        <p:attrNameLst>
                                          <p:attrName>style.visibility</p:attrName>
                                        </p:attrNameLst>
                                      </p:cBhvr>
                                      <p:to>
                                        <p:strVal val="visible"/>
                                      </p:to>
                                    </p:set>
                                    <p:animEffect transition="in" filter="checkerboard(across)">
                                      <p:cBhvr>
                                        <p:cTn id="12" dur="500"/>
                                        <p:tgtEl>
                                          <p:spTgt spid="167939"/>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167941"/>
                                        </p:tgtEl>
                                        <p:attrNameLst>
                                          <p:attrName>style.visibility</p:attrName>
                                        </p:attrNameLst>
                                      </p:cBhvr>
                                      <p:to>
                                        <p:strVal val="visible"/>
                                      </p:to>
                                    </p:set>
                                    <p:animEffect transition="in" filter="checkerboard(across)">
                                      <p:cBhvr>
                                        <p:cTn id="20" dur="500"/>
                                        <p:tgtEl>
                                          <p:spTgt spid="167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Box 12"/>
          <p:cNvSpPr txBox="1">
            <a:spLocks noChangeArrowheads="1"/>
          </p:cNvSpPr>
          <p:nvPr/>
        </p:nvSpPr>
        <p:spPr bwMode="auto">
          <a:xfrm>
            <a:off x="179388" y="5875337"/>
            <a:ext cx="7815262" cy="830263"/>
          </a:xfrm>
          <a:prstGeom prst="rect">
            <a:avLst/>
          </a:prstGeom>
          <a:noFill/>
          <a:ln w="9525">
            <a:noFill/>
            <a:miter lim="800000"/>
            <a:headEnd/>
            <a:tailEnd/>
          </a:ln>
        </p:spPr>
        <p:txBody>
          <a:bodyPr wrap="square">
            <a:spAutoFit/>
          </a:bodyPr>
          <a:lstStyle/>
          <a:p>
            <a:pPr eaLnBrk="0" hangingPunct="0"/>
            <a:r>
              <a:rPr lang="en-US" sz="2400" dirty="0">
                <a:latin typeface="Times New Roman" pitchFamily="18" charset="0"/>
                <a:cs typeface="Times New Roman" pitchFamily="18" charset="0"/>
              </a:rPr>
              <a:t>[1] Sarah </a:t>
            </a:r>
            <a:r>
              <a:rPr lang="en-US" sz="2400" dirty="0" err="1">
                <a:latin typeface="Times New Roman" pitchFamily="18" charset="0"/>
                <a:cs typeface="Times New Roman" pitchFamily="18" charset="0"/>
              </a:rPr>
              <a:t>Palin</a:t>
            </a:r>
            <a:r>
              <a:rPr lang="en-US" sz="2400" dirty="0">
                <a:latin typeface="Times New Roman" pitchFamily="18" charset="0"/>
                <a:cs typeface="Times New Roman" pitchFamily="18" charset="0"/>
              </a:rPr>
              <a:t> email hack. http://en.wikipedia.org/wiki/Sarah_Palin_email_hack</a:t>
            </a:r>
            <a:endParaRPr lang="en-CA" sz="2400" dirty="0">
              <a:latin typeface="Times New Roman" pitchFamily="18" charset="0"/>
              <a:cs typeface="Times New Roman" pitchFamily="18" charset="0"/>
            </a:endParaRPr>
          </a:p>
        </p:txBody>
      </p:sp>
      <p:pic>
        <p:nvPicPr>
          <p:cNvPr id="29702" name="Picture 1"/>
          <p:cNvPicPr>
            <a:picLocks noChangeAspect="1" noChangeArrowheads="1"/>
          </p:cNvPicPr>
          <p:nvPr/>
        </p:nvPicPr>
        <p:blipFill>
          <a:blip r:embed="rId3"/>
          <a:srcRect/>
          <a:stretch>
            <a:fillRect/>
          </a:stretch>
        </p:blipFill>
        <p:spPr bwMode="auto">
          <a:xfrm>
            <a:off x="1905000" y="723900"/>
            <a:ext cx="5410200" cy="5143500"/>
          </a:xfrm>
          <a:prstGeom prst="rect">
            <a:avLst/>
          </a:prstGeom>
          <a:noFill/>
          <a:ln w="9525">
            <a:noFill/>
            <a:miter lim="800000"/>
            <a:headEnd/>
            <a:tailEnd/>
          </a:ln>
        </p:spPr>
      </p:pic>
      <p:pic>
        <p:nvPicPr>
          <p:cNvPr id="6" name="Picture 2" descr="http://upload.wikimedia.org/wikipedia/commons/thumb/8/84/Example.svg/600px-Example.svg.png"/>
          <p:cNvPicPr>
            <a:picLocks noChangeAspect="1" noChangeArrowheads="1"/>
          </p:cNvPicPr>
          <p:nvPr/>
        </p:nvPicPr>
        <p:blipFill>
          <a:blip r:embed="rId4" cstate="print"/>
          <a:srcRect/>
          <a:stretch>
            <a:fillRect/>
          </a:stretch>
        </p:blipFill>
        <p:spPr bwMode="auto">
          <a:xfrm>
            <a:off x="0" y="7937"/>
            <a:ext cx="1211263" cy="1211263"/>
          </a:xfrm>
          <a:prstGeom prst="rect">
            <a:avLst/>
          </a:prstGeom>
          <a:noFill/>
        </p:spPr>
      </p:pic>
      <p:sp>
        <p:nvSpPr>
          <p:cNvPr id="7" name="Rectangle 2"/>
          <p:cNvSpPr txBox="1">
            <a:spLocks noChangeArrowheads="1"/>
          </p:cNvSpPr>
          <p:nvPr/>
        </p:nvSpPr>
        <p:spPr bwMode="auto">
          <a:xfrm>
            <a:off x="1219200" y="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Computer Forensics in Action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8" name="Slide Number Placeholder 3">
            <a:extLst>
              <a:ext uri="{FF2B5EF4-FFF2-40B4-BE49-F238E27FC236}">
                <a16:creationId xmlns:a16="http://schemas.microsoft.com/office/drawing/2014/main" id="{2CC3EE00-412A-44FE-B020-AED62515B3CC}"/>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55</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685800"/>
          </a:xfrm>
        </p:spPr>
        <p:txBody>
          <a:bodyPr/>
          <a:lstStyle/>
          <a:p>
            <a:pPr algn="ctr">
              <a:defRPr/>
            </a:pP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Sarah </a:t>
            </a:r>
            <a:r>
              <a:rPr lang="en-US" sz="3600" b="1" u="none" dirty="0" err="1">
                <a:effectLst>
                  <a:outerShdw blurRad="38100" dist="38100" dir="2700000" algn="tl">
                    <a:srgbClr val="000000">
                      <a:alpha val="43137"/>
                    </a:srgbClr>
                  </a:outerShdw>
                </a:effectLst>
                <a:latin typeface="Times New Roman" pitchFamily="18" charset="0"/>
                <a:cs typeface="Times New Roman" pitchFamily="18" charset="0"/>
              </a:rPr>
              <a:t>Palin</a:t>
            </a: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 email hack</a:t>
            </a:r>
            <a:endParaRPr lang="en-CA"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Content Placeholder 2"/>
          <p:cNvSpPr>
            <a:spLocks noGrp="1"/>
          </p:cNvSpPr>
          <p:nvPr>
            <p:ph idx="1"/>
          </p:nvPr>
        </p:nvSpPr>
        <p:spPr>
          <a:xfrm>
            <a:off x="365125" y="762000"/>
            <a:ext cx="8321675" cy="5638800"/>
          </a:xfrm>
        </p:spPr>
        <p:txBody>
          <a:bodyPr/>
          <a:lstStyle/>
          <a:p>
            <a:pPr algn="just">
              <a:buFont typeface="+mj-lt"/>
              <a:buAutoNum type="arabicPeriod"/>
              <a:defRPr/>
            </a:pPr>
            <a:r>
              <a:rPr lang="en-US" sz="2000" dirty="0">
                <a:latin typeface="Times New Roman" pitchFamily="18" charset="0"/>
                <a:cs typeface="Times New Roman" pitchFamily="18" charset="0"/>
              </a:rPr>
              <a:t>The incident is reported to the law enforcement authority, and the FBI and Secret Service started responding to the incident reported.</a:t>
            </a:r>
          </a:p>
          <a:p>
            <a:pPr algn="just">
              <a:buFont typeface="+mj-lt"/>
              <a:buAutoNum type="arabicPeriod"/>
              <a:defRPr/>
            </a:pPr>
            <a:r>
              <a:rPr lang="en-US" sz="2000" dirty="0">
                <a:latin typeface="Times New Roman" pitchFamily="18" charset="0"/>
                <a:cs typeface="Times New Roman" pitchFamily="18" charset="0"/>
              </a:rPr>
              <a:t>The FBI and Secret Service began investigating the incident immediately. The hackers’ </a:t>
            </a:r>
            <a:r>
              <a:rPr lang="en-US" sz="2000" b="1" u="sng" dirty="0">
                <a:effectLst>
                  <a:outerShdw blurRad="38100" dist="38100" dir="2700000" algn="tl">
                    <a:srgbClr val="000000">
                      <a:alpha val="43137"/>
                    </a:srgbClr>
                  </a:outerShdw>
                </a:effectLst>
                <a:latin typeface="Times New Roman" pitchFamily="18" charset="0"/>
                <a:cs typeface="Times New Roman" pitchFamily="18" charset="0"/>
              </a:rPr>
              <a:t>electronic trail</a:t>
            </a:r>
            <a:r>
              <a:rPr lang="en-US" sz="2000" dirty="0">
                <a:latin typeface="Times New Roman" pitchFamily="18" charset="0"/>
                <a:cs typeface="Times New Roman" pitchFamily="18" charset="0"/>
              </a:rPr>
              <a:t> has been </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traced</a:t>
            </a:r>
            <a:r>
              <a:rPr lang="en-US" sz="2000" dirty="0">
                <a:latin typeface="Times New Roman" pitchFamily="18" charset="0"/>
                <a:cs typeface="Times New Roman" pitchFamily="18" charset="0"/>
              </a:rPr>
              <a:t> to a server site in Chicago. The </a:t>
            </a:r>
            <a:r>
              <a:rPr lang="en-US" sz="2000" b="1" dirty="0">
                <a:solidFill>
                  <a:srgbClr val="FF0000"/>
                </a:solidFill>
                <a:latin typeface="Times New Roman" pitchFamily="18" charset="0"/>
                <a:cs typeface="Times New Roman" pitchFamily="18" charset="0"/>
              </a:rPr>
              <a:t>server logs</a:t>
            </a:r>
            <a:r>
              <a:rPr lang="en-US" sz="2000" dirty="0">
                <a:latin typeface="Times New Roman" pitchFamily="18" charset="0"/>
                <a:cs typeface="Times New Roman" pitchFamily="18" charset="0"/>
              </a:rPr>
              <a:t> at that site revealed someone login from a residence where </a:t>
            </a:r>
            <a:r>
              <a:rPr lang="en-US" sz="2000" b="1" dirty="0">
                <a:effectLst>
                  <a:outerShdw blurRad="38100" dist="38100" dir="2700000" algn="tl">
                    <a:srgbClr val="000000">
                      <a:alpha val="43137"/>
                    </a:srgbClr>
                  </a:outerShdw>
                </a:effectLst>
                <a:latin typeface="Times New Roman" pitchFamily="18" charset="0"/>
                <a:cs typeface="Times New Roman" pitchFamily="18" charset="0"/>
              </a:rPr>
              <a:t>David </a:t>
            </a:r>
            <a:r>
              <a:rPr lang="en-US" sz="2000" b="1" dirty="0" err="1">
                <a:effectLst>
                  <a:outerShdw blurRad="38100" dist="38100" dir="2700000" algn="tl">
                    <a:srgbClr val="000000">
                      <a:alpha val="43137"/>
                    </a:srgbClr>
                  </a:outerShdw>
                </a:effectLst>
                <a:latin typeface="Times New Roman" pitchFamily="18" charset="0"/>
                <a:cs typeface="Times New Roman" pitchFamily="18" charset="0"/>
              </a:rPr>
              <a:t>Kernell</a:t>
            </a:r>
            <a:r>
              <a:rPr lang="en-US" sz="2000" dirty="0">
                <a:latin typeface="Times New Roman" pitchFamily="18" charset="0"/>
                <a:cs typeface="Times New Roman" pitchFamily="18" charset="0"/>
              </a:rPr>
              <a:t>, a 20-year-old economics student at the University of Tennessee, lives.</a:t>
            </a:r>
          </a:p>
          <a:p>
            <a:pPr algn="just">
              <a:buFont typeface="+mj-lt"/>
              <a:buAutoNum type="arabicPeriod"/>
              <a:defRPr/>
            </a:pPr>
            <a:r>
              <a:rPr lang="en-US" sz="2000" dirty="0">
                <a:latin typeface="Times New Roman" pitchFamily="18" charset="0"/>
                <a:cs typeface="Times New Roman" pitchFamily="18" charset="0"/>
              </a:rPr>
              <a:t>FBI agents served a </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federal search warrant </a:t>
            </a:r>
            <a:r>
              <a:rPr lang="en-US" sz="2000" dirty="0">
                <a:latin typeface="Times New Roman" pitchFamily="18" charset="0"/>
                <a:cs typeface="Times New Roman" pitchFamily="18" charset="0"/>
              </a:rPr>
              <a:t>at the David </a:t>
            </a:r>
            <a:r>
              <a:rPr lang="en-US" sz="2000" dirty="0" err="1">
                <a:latin typeface="Times New Roman" pitchFamily="18" charset="0"/>
                <a:cs typeface="Times New Roman" pitchFamily="18" charset="0"/>
              </a:rPr>
              <a:t>Kernell's</a:t>
            </a:r>
            <a:r>
              <a:rPr lang="en-US" sz="2000" dirty="0">
                <a:latin typeface="Times New Roman" pitchFamily="18" charset="0"/>
                <a:cs typeface="Times New Roman" pitchFamily="18" charset="0"/>
              </a:rPr>
              <a:t> residence in the early morning hours of September 14, 2008. Agents spent 1.5 to 2 </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hours taking pictures of everything inside his apartment</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Kernell's</a:t>
            </a:r>
            <a:r>
              <a:rPr lang="en-US" sz="2000" dirty="0">
                <a:latin typeface="Times New Roman" pitchFamily="18" charset="0"/>
                <a:cs typeface="Times New Roman" pitchFamily="18" charset="0"/>
              </a:rPr>
              <a:t> </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three roommates were also subpoenaed and expected to testify</a:t>
            </a:r>
            <a:r>
              <a:rPr lang="en-US" sz="2000" dirty="0">
                <a:latin typeface="Times New Roman" pitchFamily="18" charset="0"/>
                <a:cs typeface="Times New Roman" pitchFamily="18" charset="0"/>
              </a:rPr>
              <a:t>.</a:t>
            </a:r>
          </a:p>
          <a:p>
            <a:pPr algn="just">
              <a:buFont typeface="+mj-lt"/>
              <a:buAutoNum type="arabicPeriod"/>
              <a:defRPr/>
            </a:pPr>
            <a:r>
              <a:rPr lang="en-US" sz="2000" b="1" u="sng" dirty="0" err="1">
                <a:solidFill>
                  <a:srgbClr val="FF0000"/>
                </a:solidFill>
                <a:latin typeface="Times New Roman" pitchFamily="18" charset="0"/>
                <a:cs typeface="Times New Roman" pitchFamily="18" charset="0"/>
              </a:rPr>
              <a:t>Kernell</a:t>
            </a:r>
            <a:r>
              <a:rPr lang="en-US" sz="2000" b="1" u="sng" dirty="0">
                <a:solidFill>
                  <a:srgbClr val="FF0000"/>
                </a:solidFill>
                <a:latin typeface="Times New Roman" pitchFamily="18" charset="0"/>
                <a:cs typeface="Times New Roman" pitchFamily="18" charset="0"/>
              </a:rPr>
              <a:t> was indicted by a Tennessee grand jury on October 8, 2008</a:t>
            </a:r>
            <a:r>
              <a:rPr lang="en-US" sz="2000" dirty="0">
                <a:latin typeface="Times New Roman" pitchFamily="18" charset="0"/>
                <a:cs typeface="Times New Roman" pitchFamily="18" charset="0"/>
              </a:rPr>
              <a:t>, for his connection to the illegal hack. This unauthorized access is being </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prosecuted</a:t>
            </a:r>
            <a:r>
              <a:rPr lang="en-US" sz="2000" dirty="0">
                <a:latin typeface="Times New Roman" pitchFamily="18" charset="0"/>
                <a:cs typeface="Times New Roman" pitchFamily="18" charset="0"/>
              </a:rPr>
              <a:t> as a felony, which if proven in court is punishable by a maximum of five years in prison and a $250,000 fine.</a:t>
            </a:r>
            <a:endParaRPr lang="en-CA" sz="2000" dirty="0">
              <a:latin typeface="Times New Roman" pitchFamily="18" charset="0"/>
              <a:cs typeface="Times New Roman" pitchFamily="18" charset="0"/>
            </a:endParaRPr>
          </a:p>
        </p:txBody>
      </p:sp>
      <p:sp>
        <p:nvSpPr>
          <p:cNvPr id="6" name="AutoShape 9"/>
          <p:cNvSpPr>
            <a:spLocks noChangeArrowheads="1"/>
          </p:cNvSpPr>
          <p:nvPr/>
        </p:nvSpPr>
        <p:spPr bwMode="auto">
          <a:xfrm>
            <a:off x="162021" y="673608"/>
            <a:ext cx="2362200" cy="990600"/>
          </a:xfrm>
          <a:prstGeom prst="cloudCallout">
            <a:avLst>
              <a:gd name="adj1" fmla="val 61346"/>
              <a:gd name="adj2" fmla="val 77606"/>
            </a:avLst>
          </a:prstGeom>
          <a:solidFill>
            <a:schemeClr val="accent1"/>
          </a:solidFill>
          <a:ln w="9525">
            <a:solidFill>
              <a:schemeClr val="tx1"/>
            </a:solidFill>
            <a:round/>
            <a:headEnd/>
            <a:tailEnd/>
          </a:ln>
        </p:spPr>
        <p:txBody>
          <a:bodyPr/>
          <a:lstStyle/>
          <a:p>
            <a:pPr algn="ctr"/>
            <a:r>
              <a:rPr lang="en-US" sz="2000" dirty="0">
                <a:latin typeface="Times New Roman" pitchFamily="18" charset="0"/>
                <a:cs typeface="Times New Roman" pitchFamily="18" charset="0"/>
              </a:rPr>
              <a:t>Network tracing</a:t>
            </a:r>
            <a:endParaRPr lang="en-US" dirty="0">
              <a:latin typeface="Times New Roman" pitchFamily="18" charset="0"/>
              <a:cs typeface="Times New Roman" pitchFamily="18" charset="0"/>
            </a:endParaRPr>
          </a:p>
        </p:txBody>
      </p:sp>
      <p:sp>
        <p:nvSpPr>
          <p:cNvPr id="7" name="AutoShape 9"/>
          <p:cNvSpPr>
            <a:spLocks noChangeArrowheads="1"/>
          </p:cNvSpPr>
          <p:nvPr/>
        </p:nvSpPr>
        <p:spPr bwMode="auto">
          <a:xfrm>
            <a:off x="3657600" y="2514600"/>
            <a:ext cx="2660650" cy="830580"/>
          </a:xfrm>
          <a:prstGeom prst="cloudCallout">
            <a:avLst>
              <a:gd name="adj1" fmla="val -93100"/>
              <a:gd name="adj2" fmla="val -43385"/>
            </a:avLst>
          </a:prstGeom>
          <a:solidFill>
            <a:schemeClr val="accent1"/>
          </a:solidFill>
          <a:ln w="9525">
            <a:solidFill>
              <a:schemeClr val="tx1"/>
            </a:solidFill>
            <a:round/>
            <a:headEnd/>
            <a:tailEnd/>
          </a:ln>
        </p:spPr>
        <p:txBody>
          <a:bodyPr/>
          <a:lstStyle/>
          <a:p>
            <a:pPr algn="ctr"/>
            <a:r>
              <a:rPr lang="en-US" sz="2000" dirty="0">
                <a:latin typeface="Times New Roman" pitchFamily="18" charset="0"/>
                <a:cs typeface="Times New Roman" pitchFamily="18" charset="0"/>
              </a:rPr>
              <a:t>Log Analysis</a:t>
            </a:r>
            <a:endParaRPr lang="en-US" dirty="0">
              <a:latin typeface="Times New Roman" pitchFamily="18" charset="0"/>
              <a:cs typeface="Times New Roman" pitchFamily="18" charset="0"/>
            </a:endParaRPr>
          </a:p>
        </p:txBody>
      </p:sp>
      <p:sp>
        <p:nvSpPr>
          <p:cNvPr id="8" name="Slide Number Placeholder 3">
            <a:extLst>
              <a:ext uri="{FF2B5EF4-FFF2-40B4-BE49-F238E27FC236}">
                <a16:creationId xmlns:a16="http://schemas.microsoft.com/office/drawing/2014/main" id="{874ADEDA-F6C7-4CE8-A2FC-6C3698F61B5C}"/>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56</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4" name="Slide Number Placeholder 5"/>
          <p:cNvSpPr>
            <a:spLocks noGrp="1"/>
          </p:cNvSpPr>
          <p:nvPr>
            <p:ph type="sldNum" sz="quarter" idx="12"/>
          </p:nvPr>
        </p:nvSpPr>
        <p:spPr>
          <a:noFill/>
        </p:spPr>
        <p:txBody>
          <a:bodyPr/>
          <a:lstStyle/>
          <a:p>
            <a:fld id="{CC941794-6EDC-4502-8330-BB943E511C3D}" type="slidenum">
              <a:rPr lang="en-US" smtClean="0"/>
              <a:pPr/>
              <a:t>57</a:t>
            </a:fld>
            <a:endParaRPr lang="en-US"/>
          </a:p>
        </p:txBody>
      </p:sp>
      <p:pic>
        <p:nvPicPr>
          <p:cNvPr id="2050" name="Picture 2" descr="http://tbn3.google.com/images?q=tbn:XOsn2ickw12eSM:http://www.pushlar.com/clientdir/35/images/sample%2520wetstone.jpg"/>
          <p:cNvPicPr>
            <a:picLocks noChangeAspect="1" noChangeArrowheads="1"/>
          </p:cNvPicPr>
          <p:nvPr/>
        </p:nvPicPr>
        <p:blipFill>
          <a:blip r:embed="rId3"/>
          <a:srcRect/>
          <a:stretch>
            <a:fillRect/>
          </a:stretch>
        </p:blipFill>
        <p:spPr bwMode="auto">
          <a:xfrm>
            <a:off x="3346174" y="2286000"/>
            <a:ext cx="2445026" cy="1828800"/>
          </a:xfrm>
          <a:prstGeom prst="rect">
            <a:avLst/>
          </a:prstGeom>
          <a:noFill/>
        </p:spPr>
      </p:pic>
      <p:pic>
        <p:nvPicPr>
          <p:cNvPr id="2053" name="Picture 5"/>
          <p:cNvPicPr>
            <a:picLocks noChangeAspect="1" noChangeArrowheads="1"/>
          </p:cNvPicPr>
          <p:nvPr/>
        </p:nvPicPr>
        <p:blipFill>
          <a:blip r:embed="rId4"/>
          <a:srcRect/>
          <a:stretch>
            <a:fillRect/>
          </a:stretch>
        </p:blipFill>
        <p:spPr bwMode="auto">
          <a:xfrm>
            <a:off x="5638800" y="604839"/>
            <a:ext cx="3352800" cy="2290761"/>
          </a:xfrm>
          <a:prstGeom prst="rect">
            <a:avLst/>
          </a:prstGeom>
          <a:noFill/>
          <a:ln w="9525">
            <a:noFill/>
            <a:miter lim="800000"/>
            <a:headEnd/>
            <a:tailEnd/>
          </a:ln>
          <a:effectLst/>
        </p:spPr>
      </p:pic>
      <p:pic>
        <p:nvPicPr>
          <p:cNvPr id="2057" name="Picture 9" descr="http://www.riverblade.co.uk/products/visual_lint/images/screenshots/visual_lint.png"/>
          <p:cNvPicPr>
            <a:picLocks noChangeAspect="1" noChangeArrowheads="1"/>
          </p:cNvPicPr>
          <p:nvPr/>
        </p:nvPicPr>
        <p:blipFill>
          <a:blip r:embed="rId5"/>
          <a:srcRect/>
          <a:stretch>
            <a:fillRect/>
          </a:stretch>
        </p:blipFill>
        <p:spPr bwMode="auto">
          <a:xfrm>
            <a:off x="228600" y="4114800"/>
            <a:ext cx="2971800" cy="2209800"/>
          </a:xfrm>
          <a:prstGeom prst="rect">
            <a:avLst/>
          </a:prstGeom>
          <a:noFill/>
        </p:spPr>
      </p:pic>
      <p:pic>
        <p:nvPicPr>
          <p:cNvPr id="2059" name="Picture 11" descr="http://tbn3.google.com/images?q=tbn:625zGLMh4y7JeM:http://img.archiexpo.com/images_ae/photo-g/black-and-white-cctv-video-surveillance-camera-120533.jpg"/>
          <p:cNvPicPr>
            <a:picLocks noChangeAspect="1" noChangeArrowheads="1"/>
          </p:cNvPicPr>
          <p:nvPr/>
        </p:nvPicPr>
        <p:blipFill>
          <a:blip r:embed="rId6"/>
          <a:srcRect/>
          <a:stretch>
            <a:fillRect/>
          </a:stretch>
        </p:blipFill>
        <p:spPr bwMode="auto">
          <a:xfrm>
            <a:off x="7318375" y="4191000"/>
            <a:ext cx="1352550" cy="781051"/>
          </a:xfrm>
          <a:prstGeom prst="rect">
            <a:avLst/>
          </a:prstGeom>
          <a:noFill/>
        </p:spPr>
      </p:pic>
      <p:pic>
        <p:nvPicPr>
          <p:cNvPr id="2061" name="Picture 13" descr="http://tbn1.google.com/images?q=tbn:lYfJXnoHt9WQCM:http://novastorm.animeblogger.net/wp-content/images/Suzumiya%2520Haruhi/Vid/A2.jpg"/>
          <p:cNvPicPr>
            <a:picLocks noChangeAspect="1" noChangeArrowheads="1"/>
          </p:cNvPicPr>
          <p:nvPr/>
        </p:nvPicPr>
        <p:blipFill>
          <a:blip r:embed="rId7"/>
          <a:srcRect/>
          <a:stretch>
            <a:fillRect/>
          </a:stretch>
        </p:blipFill>
        <p:spPr bwMode="auto">
          <a:xfrm>
            <a:off x="5410200" y="5324475"/>
            <a:ext cx="2028825" cy="1028701"/>
          </a:xfrm>
          <a:prstGeom prst="rect">
            <a:avLst/>
          </a:prstGeom>
          <a:noFill/>
        </p:spPr>
      </p:pic>
      <p:pic>
        <p:nvPicPr>
          <p:cNvPr id="256002" name="Picture 2" descr="http://www.idiomware.com/images/useful.jpg"/>
          <p:cNvPicPr>
            <a:picLocks noChangeAspect="1" noChangeArrowheads="1"/>
          </p:cNvPicPr>
          <p:nvPr/>
        </p:nvPicPr>
        <p:blipFill>
          <a:blip r:embed="rId8"/>
          <a:srcRect/>
          <a:stretch>
            <a:fillRect/>
          </a:stretch>
        </p:blipFill>
        <p:spPr bwMode="auto">
          <a:xfrm>
            <a:off x="3346174" y="2019300"/>
            <a:ext cx="2857500" cy="2857500"/>
          </a:xfrm>
          <a:prstGeom prst="rect">
            <a:avLst/>
          </a:prstGeom>
          <a:noFill/>
        </p:spPr>
      </p:pic>
      <p:pic>
        <p:nvPicPr>
          <p:cNvPr id="10" name="Picture 11" descr="forensic"/>
          <p:cNvPicPr>
            <a:picLocks noChangeAspect="1" noChangeArrowheads="1"/>
          </p:cNvPicPr>
          <p:nvPr/>
        </p:nvPicPr>
        <p:blipFill>
          <a:blip r:embed="rId9"/>
          <a:srcRect/>
          <a:stretch>
            <a:fillRect/>
          </a:stretch>
        </p:blipFill>
        <p:spPr bwMode="auto">
          <a:xfrm>
            <a:off x="228600" y="604839"/>
            <a:ext cx="2590800" cy="1828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56002"/>
                                        </p:tgtEl>
                                        <p:attrNameLst>
                                          <p:attrName>style.visibility</p:attrName>
                                        </p:attrNameLst>
                                      </p:cBhvr>
                                      <p:to>
                                        <p:strVal val="visible"/>
                                      </p:to>
                                    </p:set>
                                    <p:anim calcmode="lin" valueType="num">
                                      <p:cBhvr>
                                        <p:cTn id="7" dur="2000" fill="hold"/>
                                        <p:tgtEl>
                                          <p:spTgt spid="256002"/>
                                        </p:tgtEl>
                                        <p:attrNameLst>
                                          <p:attrName>ppt_w</p:attrName>
                                        </p:attrNameLst>
                                      </p:cBhvr>
                                      <p:tavLst>
                                        <p:tav tm="0">
                                          <p:val>
                                            <p:fltVal val="0"/>
                                          </p:val>
                                        </p:tav>
                                        <p:tav tm="100000">
                                          <p:val>
                                            <p:strVal val="#ppt_w"/>
                                          </p:val>
                                        </p:tav>
                                      </p:tavLst>
                                    </p:anim>
                                    <p:anim calcmode="lin" valueType="num">
                                      <p:cBhvr>
                                        <p:cTn id="8" dur="2000" fill="hold"/>
                                        <p:tgtEl>
                                          <p:spTgt spid="256002"/>
                                        </p:tgtEl>
                                        <p:attrNameLst>
                                          <p:attrName>ppt_h</p:attrName>
                                        </p:attrNameLst>
                                      </p:cBhvr>
                                      <p:tavLst>
                                        <p:tav tm="0">
                                          <p:val>
                                            <p:fltVal val="0"/>
                                          </p:val>
                                        </p:tav>
                                        <p:tav tm="100000">
                                          <p:val>
                                            <p:strVal val="#ppt_h"/>
                                          </p:val>
                                        </p:tav>
                                      </p:tavLst>
                                    </p:anim>
                                    <p:anim calcmode="lin" valueType="num">
                                      <p:cBhvr>
                                        <p:cTn id="9" dur="2000" fill="hold"/>
                                        <p:tgtEl>
                                          <p:spTgt spid="256002"/>
                                        </p:tgtEl>
                                        <p:attrNameLst>
                                          <p:attrName>style.rotation</p:attrName>
                                        </p:attrNameLst>
                                      </p:cBhvr>
                                      <p:tavLst>
                                        <p:tav tm="0">
                                          <p:val>
                                            <p:fltVal val="360"/>
                                          </p:val>
                                        </p:tav>
                                        <p:tav tm="100000">
                                          <p:val>
                                            <p:fltVal val="0"/>
                                          </p:val>
                                        </p:tav>
                                      </p:tavLst>
                                    </p:anim>
                                    <p:animEffect transition="in" filter="fade">
                                      <p:cBhvr>
                                        <p:cTn id="10" dur="2000"/>
                                        <p:tgtEl>
                                          <p:spTgt spid="256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3200"/>
            <a:ext cx="7772400" cy="1143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Digital Investigation Fundamentals</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58</a:t>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3"/>
          <p:cNvSpPr>
            <a:spLocks noGrp="1" noChangeArrowheads="1"/>
          </p:cNvSpPr>
          <p:nvPr>
            <p:ph type="body" idx="1"/>
          </p:nvPr>
        </p:nvSpPr>
        <p:spPr>
          <a:xfrm>
            <a:off x="609600" y="1295400"/>
            <a:ext cx="8153400" cy="4495800"/>
          </a:xfrm>
        </p:spPr>
        <p:txBody>
          <a:bodyPr/>
          <a:lstStyle/>
          <a:p>
            <a:pPr eaLnBrk="1" hangingPunct="1"/>
            <a:r>
              <a:rPr lang="en-US" sz="2800" dirty="0">
                <a:latin typeface="Times New Roman" pitchFamily="18" charset="0"/>
                <a:cs typeface="Times New Roman" pitchFamily="18" charset="0"/>
              </a:rPr>
              <a:t>A </a:t>
            </a:r>
            <a:r>
              <a:rPr lang="en-US" sz="2800" b="1" dirty="0">
                <a:latin typeface="Times New Roman" pitchFamily="18" charset="0"/>
                <a:cs typeface="Times New Roman" pitchFamily="18" charset="0"/>
              </a:rPr>
              <a:t>digital investigation</a:t>
            </a:r>
            <a:r>
              <a:rPr lang="en-US" sz="2800" dirty="0">
                <a:latin typeface="Times New Roman" pitchFamily="18" charset="0"/>
                <a:cs typeface="Times New Roman" pitchFamily="18" charset="0"/>
              </a:rPr>
              <a:t> begins when a digital device is involved in an incident or crime</a:t>
            </a:r>
          </a:p>
          <a:p>
            <a:pPr lvl="1" eaLnBrk="1" hangingPunct="1"/>
            <a:r>
              <a:rPr lang="en-US" sz="2500" dirty="0">
                <a:latin typeface="Times New Roman" pitchFamily="18" charset="0"/>
                <a:cs typeface="Times New Roman" pitchFamily="18" charset="0"/>
              </a:rPr>
              <a:t>The device was used to commit a crime</a:t>
            </a:r>
          </a:p>
          <a:p>
            <a:pPr lvl="1" eaLnBrk="1" hangingPunct="1"/>
            <a:r>
              <a:rPr lang="en-US" sz="2500" dirty="0">
                <a:latin typeface="Times New Roman" pitchFamily="18" charset="0"/>
                <a:cs typeface="Times New Roman" pitchFamily="18" charset="0"/>
              </a:rPr>
              <a:t>Or the device was used to violate a policy or the law</a:t>
            </a:r>
          </a:p>
          <a:p>
            <a:pPr lvl="1" eaLnBrk="1" hangingPunct="1"/>
            <a:r>
              <a:rPr lang="en-US" sz="2500" dirty="0">
                <a:latin typeface="Times New Roman" pitchFamily="18" charset="0"/>
                <a:cs typeface="Times New Roman" pitchFamily="18" charset="0"/>
              </a:rPr>
              <a:t>The nature of digital investigation requires us to use </a:t>
            </a:r>
            <a:r>
              <a:rPr lang="en-US" sz="25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 variety of technology</a:t>
            </a:r>
            <a:r>
              <a:rPr lang="en-US" sz="2500" dirty="0">
                <a:latin typeface="Times New Roman" pitchFamily="18" charset="0"/>
                <a:cs typeface="Times New Roman" pitchFamily="18" charset="0"/>
              </a:rPr>
              <a:t> during an investigation</a:t>
            </a:r>
          </a:p>
          <a:p>
            <a:pPr eaLnBrk="1" hangingPunct="1"/>
            <a:r>
              <a:rPr lang="en-US" sz="2800" dirty="0">
                <a:latin typeface="Times New Roman" pitchFamily="18" charset="0"/>
                <a:cs typeface="Times New Roman" pitchFamily="18" charset="0"/>
              </a:rPr>
              <a:t>The investigation develops and tests hypotheses that answer questions about digital events</a:t>
            </a:r>
          </a:p>
        </p:txBody>
      </p:sp>
      <p:sp>
        <p:nvSpPr>
          <p:cNvPr id="6" name="Rectangle 2"/>
          <p:cNvSpPr>
            <a:spLocks noGrp="1" noChangeArrowheads="1"/>
          </p:cNvSpPr>
          <p:nvPr>
            <p:ph type="title" idx="4294967295"/>
          </p:nvPr>
        </p:nvSpPr>
        <p:spPr>
          <a:xfrm>
            <a:off x="685800" y="304800"/>
            <a:ext cx="77724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Digital Investigation Foundations</a:t>
            </a:r>
            <a:endParaRPr lang="en-US" sz="36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14D7B81-75FA-48A4-A672-31592A8E5FC1}"/>
              </a:ext>
            </a:extLst>
          </p:cNvPr>
          <p:cNvSpPr>
            <a:spLocks noGrp="1" noChangeArrowheads="1"/>
          </p:cNvSpPr>
          <p:nvPr>
            <p:ph type="title"/>
          </p:nvPr>
        </p:nvSpPr>
        <p:spPr>
          <a:xfrm>
            <a:off x="606425" y="401638"/>
            <a:ext cx="7772400" cy="1143000"/>
          </a:xfrm>
        </p:spPr>
        <p:txBody>
          <a:bodyPr/>
          <a:lstStyle/>
          <a:p>
            <a:pPr algn="ctr"/>
            <a:r>
              <a:rPr lang="en-US" altLang="en-US" b="1" u="none">
                <a:latin typeface="Times New Roman" panose="02020603050405020304" pitchFamily="18" charset="0"/>
                <a:cs typeface="Times New Roman" panose="02020603050405020304" pitchFamily="18" charset="0"/>
              </a:rPr>
              <a:t>Course logistics</a:t>
            </a:r>
          </a:p>
        </p:txBody>
      </p:sp>
      <p:sp>
        <p:nvSpPr>
          <p:cNvPr id="31748" name="灯片编号占位符 2">
            <a:extLst>
              <a:ext uri="{FF2B5EF4-FFF2-40B4-BE49-F238E27FC236}">
                <a16:creationId xmlns:a16="http://schemas.microsoft.com/office/drawing/2014/main" id="{4519839F-E2EE-4C98-8C37-222A98710157}"/>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5E29DB06-D4BF-4339-B618-D85FB57714F8}"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6</a:t>
            </a:fld>
            <a:endParaRPr lang="en-US" altLang="zh-CN" sz="1400">
              <a:latin typeface="Times New Roman" panose="02020603050405020304" pitchFamily="18" charset="0"/>
              <a:ea typeface="宋体" panose="02010600030101010101" pitchFamily="2" charset="-122"/>
            </a:endParaRPr>
          </a:p>
        </p:txBody>
      </p:sp>
      <p:sp>
        <p:nvSpPr>
          <p:cNvPr id="8" name="Rectangle 3">
            <a:extLst>
              <a:ext uri="{FF2B5EF4-FFF2-40B4-BE49-F238E27FC236}">
                <a16:creationId xmlns:a16="http://schemas.microsoft.com/office/drawing/2014/main" id="{8466E8FE-47CE-4C41-8353-E99A7D3471A9}"/>
              </a:ext>
            </a:extLst>
          </p:cNvPr>
          <p:cNvSpPr txBox="1">
            <a:spLocks noChangeArrowheads="1"/>
          </p:cNvSpPr>
          <p:nvPr/>
        </p:nvSpPr>
        <p:spPr bwMode="auto">
          <a:xfrm>
            <a:off x="641060" y="1537567"/>
            <a:ext cx="8502939" cy="26534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anose="05000000000000000000" pitchFamily="2" charset="2"/>
              <a:buChar char="q"/>
              <a:defRPr/>
            </a:pPr>
            <a:r>
              <a:rPr lang="en-US" altLang="en-US" b="1" kern="0" dirty="0">
                <a:latin typeface="Times New Roman" panose="02020603050405020304" pitchFamily="18" charset="0"/>
                <a:cs typeface="Times New Roman" panose="02020603050405020304" pitchFamily="18" charset="0"/>
              </a:rPr>
              <a:t>Lectures:</a:t>
            </a:r>
            <a:r>
              <a:rPr lang="en-US" altLang="en-US" kern="0" dirty="0">
                <a:latin typeface="Times New Roman" panose="02020603050405020304" pitchFamily="18" charset="0"/>
                <a:cs typeface="Times New Roman" panose="02020603050405020304" pitchFamily="18" charset="0"/>
              </a:rPr>
              <a:t> </a:t>
            </a:r>
          </a:p>
          <a:p>
            <a:pPr lvl="1">
              <a:defRPr/>
            </a:pPr>
            <a:r>
              <a:rPr lang="en-US" altLang="en-US" sz="2000" kern="0" dirty="0">
                <a:latin typeface="Times New Roman" panose="02020603050405020304" pitchFamily="18" charset="0"/>
                <a:cs typeface="Times New Roman" panose="02020603050405020304" pitchFamily="18" charset="0"/>
              </a:rPr>
              <a:t>Time: Wednesday, 8:00AM - 8:45AM, 8:50AM - 9:35AM</a:t>
            </a:r>
          </a:p>
          <a:p>
            <a:pPr lvl="1">
              <a:defRPr/>
            </a:pPr>
            <a:r>
              <a:rPr lang="en-US" altLang="en-US" sz="2000" kern="0" dirty="0">
                <a:latin typeface="Times New Roman" panose="02020603050405020304" pitchFamily="18" charset="0"/>
                <a:cs typeface="Times New Roman" panose="02020603050405020304" pitchFamily="18" charset="0"/>
              </a:rPr>
              <a:t>Where: Cyberspace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685800" y="304800"/>
            <a:ext cx="7772400" cy="9906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Digital Investigation Foundations (Cont’d)</a:t>
            </a:r>
            <a:endParaRPr lang="en-US" sz="36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60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71600"/>
            <a:ext cx="6327437" cy="447128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400" y="2968672"/>
            <a:ext cx="447675" cy="4476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150" y="4576762"/>
            <a:ext cx="5219700" cy="1943100"/>
          </a:xfrm>
          <a:prstGeom prst="rect">
            <a:avLst/>
          </a:prstGeom>
        </p:spPr>
      </p:pic>
      <p:pic>
        <p:nvPicPr>
          <p:cNvPr id="11" name="Picture 2" descr="http://upload.wikimedia.org/wikipedia/commons/thumb/8/84/Example.svg/600px-Example.svg.png"/>
          <p:cNvPicPr>
            <a:picLocks noChangeAspect="1" noChangeArrowheads="1"/>
          </p:cNvPicPr>
          <p:nvPr/>
        </p:nvPicPr>
        <p:blipFill>
          <a:blip r:embed="rId6" cstate="print"/>
          <a:srcRect/>
          <a:stretch>
            <a:fillRect/>
          </a:stretch>
        </p:blipFill>
        <p:spPr bwMode="auto">
          <a:xfrm>
            <a:off x="457200" y="1028255"/>
            <a:ext cx="1211263" cy="1211263"/>
          </a:xfrm>
          <a:prstGeom prst="rect">
            <a:avLst/>
          </a:prstGeom>
          <a:noFill/>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3800" y="2895600"/>
            <a:ext cx="447675" cy="447675"/>
          </a:xfrm>
          <a:prstGeom prst="rect">
            <a:avLst/>
          </a:prstGeom>
        </p:spPr>
      </p:pic>
    </p:spTree>
    <p:extLst>
      <p:ext uri="{BB962C8B-B14F-4D97-AF65-F5344CB8AC3E}">
        <p14:creationId xmlns:p14="http://schemas.microsoft.com/office/powerpoint/2010/main" val="3057649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1000" y="108615"/>
            <a:ext cx="8382000" cy="729585"/>
          </a:xfrm>
        </p:spPr>
        <p:txBody>
          <a:bodyPr/>
          <a:lstStyle/>
          <a:p>
            <a:pPr algn="ctr" eaLnBrk="1" hangingPunct="1"/>
            <a:r>
              <a:rPr lang="en-US" sz="3200" b="1" u="none" dirty="0">
                <a:latin typeface="Times New Roman" pitchFamily="18" charset="0"/>
                <a:cs typeface="Times New Roman" pitchFamily="18" charset="0"/>
              </a:rPr>
              <a:t>Digital Forensics and Digital Investigation</a:t>
            </a:r>
          </a:p>
        </p:txBody>
      </p:sp>
      <p:sp>
        <p:nvSpPr>
          <p:cNvPr id="6147" name="Rectangle 3"/>
          <p:cNvSpPr>
            <a:spLocks noGrp="1" noChangeArrowheads="1"/>
          </p:cNvSpPr>
          <p:nvPr>
            <p:ph type="body" idx="1"/>
          </p:nvPr>
        </p:nvSpPr>
        <p:spPr>
          <a:xfrm>
            <a:off x="114300" y="914400"/>
            <a:ext cx="8915400" cy="4800600"/>
          </a:xfrm>
        </p:spPr>
        <p:txBody>
          <a:bodyPr/>
          <a:lstStyle/>
          <a:p>
            <a:pPr algn="just" eaLnBrk="1" hangingPunct="1">
              <a:spcBef>
                <a:spcPts val="0"/>
              </a:spcBef>
              <a:spcAft>
                <a:spcPts val="600"/>
              </a:spcAft>
            </a:pPr>
            <a:r>
              <a:rPr lang="en-US" sz="2400" b="1" dirty="0">
                <a:latin typeface="Times New Roman" pitchFamily="18" charset="0"/>
                <a:cs typeface="Times New Roman" pitchFamily="18" charset="0"/>
              </a:rPr>
              <a:t>Forensics</a:t>
            </a:r>
            <a:r>
              <a:rPr lang="en-US" sz="2400" dirty="0">
                <a:latin typeface="Times New Roman" pitchFamily="18" charset="0"/>
                <a:cs typeface="Times New Roman" pitchFamily="18" charset="0"/>
              </a:rPr>
              <a:t> (forensic science) is the term used to relate the “use of science or technology in the investigation and establishment of facts or evidence </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in a court of law</a:t>
            </a:r>
            <a:r>
              <a:rPr lang="en-US" sz="2400" dirty="0">
                <a:latin typeface="Times New Roman" pitchFamily="18" charset="0"/>
                <a:cs typeface="Times New Roman" pitchFamily="18" charset="0"/>
              </a:rPr>
              <a:t>”</a:t>
            </a:r>
            <a:r>
              <a:rPr lang="en-US" sz="2400" baseline="30000" dirty="0">
                <a:latin typeface="Times New Roman" pitchFamily="18" charset="0"/>
                <a:cs typeface="Times New Roman" pitchFamily="18" charset="0"/>
              </a:rPr>
              <a:t>[1]</a:t>
            </a:r>
            <a:r>
              <a:rPr lang="en-US" sz="2400" dirty="0">
                <a:latin typeface="Times New Roman" pitchFamily="18" charset="0"/>
                <a:cs typeface="Times New Roman" pitchFamily="18" charset="0"/>
              </a:rPr>
              <a:t>.</a:t>
            </a:r>
          </a:p>
          <a:p>
            <a:pPr algn="just" eaLnBrk="1" hangingPunct="1">
              <a:spcBef>
                <a:spcPts val="0"/>
              </a:spcBef>
              <a:spcAft>
                <a:spcPts val="600"/>
              </a:spcAft>
            </a:pPr>
            <a:r>
              <a:rPr lang="en-US" sz="2400" b="1" dirty="0">
                <a:solidFill>
                  <a:srgbClr val="FF0000"/>
                </a:solidFill>
                <a:latin typeface="Times New Roman" pitchFamily="18" charset="0"/>
                <a:cs typeface="Times New Roman" pitchFamily="18" charset="0"/>
              </a:rPr>
              <a:t>A digital investigation </a:t>
            </a:r>
            <a:r>
              <a:rPr lang="en-US" sz="2400" dirty="0">
                <a:latin typeface="Times New Roman" pitchFamily="18" charset="0"/>
                <a:cs typeface="Times New Roman" pitchFamily="18" charset="0"/>
              </a:rPr>
              <a:t>is a process where we </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develop and test hypotheses that answer questions about digital events</a:t>
            </a:r>
            <a:r>
              <a:rPr lang="en-US" sz="2400" dirty="0">
                <a:latin typeface="Times New Roman" pitchFamily="18" charset="0"/>
                <a:cs typeface="Times New Roman" pitchFamily="18" charset="0"/>
              </a:rPr>
              <a:t>.</a:t>
            </a:r>
            <a:r>
              <a:rPr lang="en-US" sz="2400" b="1" dirty="0">
                <a:latin typeface="Times New Roman" pitchFamily="18" charset="0"/>
                <a:cs typeface="Times New Roman" pitchFamily="18" charset="0"/>
              </a:rPr>
              <a:t> </a:t>
            </a:r>
            <a:r>
              <a:rPr lang="en-US" sz="2400" b="1" dirty="0">
                <a:solidFill>
                  <a:srgbClr val="FF0000"/>
                </a:solidFill>
                <a:latin typeface="Times New Roman" pitchFamily="18" charset="0"/>
                <a:cs typeface="Times New Roman" pitchFamily="18" charset="0"/>
              </a:rPr>
              <a:t>Digital evidence</a:t>
            </a:r>
            <a:r>
              <a:rPr lang="en-US" sz="2400" dirty="0">
                <a:solidFill>
                  <a:srgbClr val="FF0000"/>
                </a:solidFill>
                <a:latin typeface="Times New Roman" pitchFamily="18" charset="0"/>
                <a:cs typeface="Times New Roman" pitchFamily="18" charset="0"/>
              </a:rPr>
              <a:t> </a:t>
            </a:r>
            <a:r>
              <a:rPr lang="en-US" sz="2400" dirty="0">
                <a:latin typeface="Times New Roman" pitchFamily="18" charset="0"/>
                <a:cs typeface="Times New Roman" pitchFamily="18" charset="0"/>
              </a:rPr>
              <a:t>is a digital object that contains reliable information that supports or refutes a hypothesis</a:t>
            </a:r>
            <a:endParaRPr lang="en-US" sz="2400" baseline="30000" dirty="0">
              <a:latin typeface="Times New Roman" pitchFamily="18" charset="0"/>
              <a:cs typeface="Times New Roman" pitchFamily="18" charset="0"/>
            </a:endParaRPr>
          </a:p>
          <a:p>
            <a:pPr algn="just" eaLnBrk="1" hangingPunct="1">
              <a:spcBef>
                <a:spcPts val="0"/>
              </a:spcBef>
              <a:spcAft>
                <a:spcPts val="600"/>
              </a:spcAft>
            </a:pPr>
            <a:r>
              <a:rPr lang="en-US" sz="2400" b="1" dirty="0">
                <a:latin typeface="Times New Roman" pitchFamily="18" charset="0"/>
                <a:cs typeface="Times New Roman" pitchFamily="18" charset="0"/>
              </a:rPr>
              <a:t>Digital forensics or Digital Forensic Investigation </a:t>
            </a:r>
            <a:r>
              <a:rPr lang="en-US" sz="2400" dirty="0">
                <a:latin typeface="Times New Roman" pitchFamily="18" charset="0"/>
                <a:cs typeface="Times New Roman" pitchFamily="18" charset="0"/>
              </a:rPr>
              <a:t>is a more restricted form of </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digital investigation</a:t>
            </a:r>
            <a:r>
              <a:rPr lang="en-US" sz="2400" dirty="0">
                <a:latin typeface="Times New Roman" pitchFamily="18" charset="0"/>
                <a:cs typeface="Times New Roman" pitchFamily="18" charset="0"/>
              </a:rPr>
              <a:t> which involves using legal requirements for submitting evidence </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into a court of law</a:t>
            </a:r>
            <a:r>
              <a:rPr lang="en-US" sz="2400" dirty="0">
                <a:latin typeface="Times New Roman" pitchFamily="18" charset="0"/>
                <a:cs typeface="Times New Roman" pitchFamily="18" charset="0"/>
              </a:rPr>
              <a:t>.</a:t>
            </a:r>
          </a:p>
          <a:p>
            <a:pPr lvl="1" algn="just" eaLnBrk="1" hangingPunct="1">
              <a:spcBef>
                <a:spcPts val="0"/>
              </a:spcBef>
            </a:pPr>
            <a:r>
              <a:rPr lang="en-US" sz="2000" dirty="0">
                <a:latin typeface="Times New Roman" pitchFamily="18" charset="0"/>
                <a:cs typeface="Times New Roman" pitchFamily="18" charset="0"/>
              </a:rPr>
              <a:t>Digital forensics (Computer forensics) is a branch of forensic science (or the digital version of Forensic science) pertaining to legal evidence found in computers and digital storage mediums.</a:t>
            </a:r>
          </a:p>
        </p:txBody>
      </p:sp>
      <p:sp>
        <p:nvSpPr>
          <p:cNvPr id="4" name="Text Box 5"/>
          <p:cNvSpPr txBox="1">
            <a:spLocks noChangeArrowheads="1"/>
          </p:cNvSpPr>
          <p:nvPr/>
        </p:nvSpPr>
        <p:spPr bwMode="auto">
          <a:xfrm>
            <a:off x="76200" y="5943600"/>
            <a:ext cx="7741928" cy="646331"/>
          </a:xfrm>
          <a:prstGeom prst="rect">
            <a:avLst/>
          </a:prstGeom>
          <a:noFill/>
          <a:ln w="9525">
            <a:noFill/>
            <a:miter lim="800000"/>
            <a:headEnd/>
            <a:tailEnd/>
          </a:ln>
        </p:spPr>
        <p:txBody>
          <a:bodyPr wrap="none">
            <a:spAutoFit/>
          </a:bodyPr>
          <a:lstStyle/>
          <a:p>
            <a:pPr>
              <a:spcBef>
                <a:spcPct val="0"/>
              </a:spcBef>
              <a:buClrTx/>
              <a:buSzTx/>
              <a:buFontTx/>
              <a:buNone/>
            </a:pPr>
            <a:r>
              <a:rPr lang="en-US" sz="1800" dirty="0">
                <a:latin typeface="Times New Roman" pitchFamily="18" charset="0"/>
                <a:cs typeface="Times New Roman" pitchFamily="18" charset="0"/>
              </a:rPr>
              <a:t>[1] The American Heritage® Dictionary of the English Language, Fourth Edition.</a:t>
            </a:r>
          </a:p>
          <a:p>
            <a:pPr>
              <a:spcBef>
                <a:spcPct val="0"/>
              </a:spcBef>
              <a:buClrTx/>
              <a:buSzTx/>
              <a:buFontTx/>
              <a:buNone/>
            </a:pPr>
            <a:r>
              <a:rPr lang="en-US" sz="1800" dirty="0">
                <a:latin typeface="Times New Roman" pitchFamily="18" charset="0"/>
                <a:cs typeface="Times New Roman" pitchFamily="18" charset="0"/>
              </a:rPr>
              <a:t>Houghton Mifflin Company.</a:t>
            </a:r>
          </a:p>
        </p:txBody>
      </p:sp>
      <p:sp>
        <p:nvSpPr>
          <p:cNvPr id="6" name="Rectangle 5"/>
          <p:cNvSpPr/>
          <p:nvPr/>
        </p:nvSpPr>
        <p:spPr bwMode="auto">
          <a:xfrm>
            <a:off x="533400" y="981611"/>
            <a:ext cx="1354282" cy="344268"/>
          </a:xfrm>
          <a:prstGeom prst="rect">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7" name="Rectangle 6"/>
          <p:cNvSpPr/>
          <p:nvPr/>
        </p:nvSpPr>
        <p:spPr bwMode="auto">
          <a:xfrm>
            <a:off x="872836" y="2168396"/>
            <a:ext cx="2708564" cy="346204"/>
          </a:xfrm>
          <a:prstGeom prst="rect">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8" name="Rectangle 7"/>
          <p:cNvSpPr/>
          <p:nvPr/>
        </p:nvSpPr>
        <p:spPr bwMode="auto">
          <a:xfrm>
            <a:off x="457200" y="3692396"/>
            <a:ext cx="2310245" cy="346204"/>
          </a:xfrm>
          <a:prstGeom prst="rect">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9" name="Slide Number Placeholder 3">
            <a:extLst>
              <a:ext uri="{FF2B5EF4-FFF2-40B4-BE49-F238E27FC236}">
                <a16:creationId xmlns:a16="http://schemas.microsoft.com/office/drawing/2014/main" id="{EB4F5B97-3309-4EF3-B686-45945101A899}"/>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61</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6200" y="3276600"/>
            <a:ext cx="2514600" cy="1371600"/>
          </a:xfrm>
        </p:spPr>
        <p:txBody>
          <a:bodyPr/>
          <a:lstStyle/>
          <a:p>
            <a:pPr algn="ctr" eaLnBrk="1" hangingPunct="1"/>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digital investigation</a:t>
            </a:r>
          </a:p>
        </p:txBody>
      </p:sp>
      <p:sp>
        <p:nvSpPr>
          <p:cNvPr id="7" name="Rectangle 2"/>
          <p:cNvSpPr txBox="1">
            <a:spLocks noChangeArrowheads="1"/>
          </p:cNvSpPr>
          <p:nvPr/>
        </p:nvSpPr>
        <p:spPr bwMode="auto">
          <a:xfrm>
            <a:off x="6193977" y="3505200"/>
            <a:ext cx="2416623"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宋体" charset="-122"/>
                <a:cs typeface="Times New Roman" pitchFamily="18" charset="0"/>
              </a:rPr>
              <a:t>digital forensics</a:t>
            </a:r>
          </a:p>
        </p:txBody>
      </p:sp>
      <p:sp>
        <p:nvSpPr>
          <p:cNvPr id="8" name="Rectangle 2"/>
          <p:cNvSpPr txBox="1">
            <a:spLocks noChangeArrowheads="1"/>
          </p:cNvSpPr>
          <p:nvPr/>
        </p:nvSpPr>
        <p:spPr bwMode="auto">
          <a:xfrm>
            <a:off x="2971800" y="3505200"/>
            <a:ext cx="2667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宋体" charset="-122"/>
                <a:cs typeface="Times New Roman" pitchFamily="18" charset="0"/>
              </a:rPr>
              <a:t>legal requirements</a:t>
            </a:r>
          </a:p>
        </p:txBody>
      </p:sp>
      <p:sp>
        <p:nvSpPr>
          <p:cNvPr id="9" name="Rectangle 2"/>
          <p:cNvSpPr txBox="1">
            <a:spLocks noChangeArrowheads="1"/>
          </p:cNvSpPr>
          <p:nvPr/>
        </p:nvSpPr>
        <p:spPr bwMode="auto">
          <a:xfrm>
            <a:off x="2514600" y="3657600"/>
            <a:ext cx="76835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宋体" charset="-122"/>
                <a:cs typeface="+mj-cs"/>
              </a:rPr>
              <a:t>+</a:t>
            </a:r>
          </a:p>
        </p:txBody>
      </p:sp>
      <p:sp>
        <p:nvSpPr>
          <p:cNvPr id="10" name="Rectangle 2"/>
          <p:cNvSpPr txBox="1">
            <a:spLocks noChangeArrowheads="1"/>
          </p:cNvSpPr>
          <p:nvPr/>
        </p:nvSpPr>
        <p:spPr bwMode="auto">
          <a:xfrm>
            <a:off x="5784850" y="3657600"/>
            <a:ext cx="76835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宋体" charset="-122"/>
                <a:cs typeface="+mj-cs"/>
              </a:rPr>
              <a:t>=</a:t>
            </a:r>
          </a:p>
        </p:txBody>
      </p:sp>
      <p:pic>
        <p:nvPicPr>
          <p:cNvPr id="274434" name="Picture 2" descr="https://www.expresscertifications.com/ISC2/Images/Features/Focus.jpg"/>
          <p:cNvPicPr>
            <a:picLocks noChangeAspect="1" noChangeArrowheads="1"/>
          </p:cNvPicPr>
          <p:nvPr/>
        </p:nvPicPr>
        <p:blipFill>
          <a:blip r:embed="rId3"/>
          <a:srcRect/>
          <a:stretch>
            <a:fillRect/>
          </a:stretch>
        </p:blipFill>
        <p:spPr bwMode="auto">
          <a:xfrm>
            <a:off x="152400" y="457200"/>
            <a:ext cx="2635250" cy="2895600"/>
          </a:xfrm>
          <a:prstGeom prst="rect">
            <a:avLst/>
          </a:prstGeom>
          <a:noFill/>
        </p:spPr>
      </p:pic>
      <p:sp>
        <p:nvSpPr>
          <p:cNvPr id="11" name="Rectangle 10"/>
          <p:cNvSpPr/>
          <p:nvPr/>
        </p:nvSpPr>
        <p:spPr bwMode="auto">
          <a:xfrm>
            <a:off x="152400" y="3505200"/>
            <a:ext cx="2438400" cy="1066800"/>
          </a:xfrm>
          <a:prstGeom prst="rect">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12" name="Slide Number Placeholder 3">
            <a:extLst>
              <a:ext uri="{FF2B5EF4-FFF2-40B4-BE49-F238E27FC236}">
                <a16:creationId xmlns:a16="http://schemas.microsoft.com/office/drawing/2014/main" id="{110310A0-84FA-4D2A-BBD7-ED83A9A378E1}"/>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62</a:t>
            </a:fld>
            <a:endParaRPr lang="en-US" altLang="zh-CN" sz="14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1000" fill="hold"/>
                                        <p:tgtEl>
                                          <p:spTgt spid="6146"/>
                                        </p:tgtEl>
                                        <p:attrNameLst>
                                          <p:attrName>ppt_w</p:attrName>
                                        </p:attrNameLst>
                                      </p:cBhvr>
                                      <p:tavLst>
                                        <p:tav tm="0">
                                          <p:val>
                                            <p:fltVal val="0"/>
                                          </p:val>
                                        </p:tav>
                                        <p:tav tm="100000">
                                          <p:val>
                                            <p:strVal val="#ppt_w"/>
                                          </p:val>
                                        </p:tav>
                                      </p:tavLst>
                                    </p:anim>
                                    <p:anim calcmode="lin" valueType="num">
                                      <p:cBhvr>
                                        <p:cTn id="8" dur="1000" fill="hold"/>
                                        <p:tgtEl>
                                          <p:spTgt spid="6146"/>
                                        </p:tgtEl>
                                        <p:attrNameLst>
                                          <p:attrName>ppt_h</p:attrName>
                                        </p:attrNameLst>
                                      </p:cBhvr>
                                      <p:tavLst>
                                        <p:tav tm="0">
                                          <p:val>
                                            <p:fltVal val="0"/>
                                          </p:val>
                                        </p:tav>
                                        <p:tav tm="100000">
                                          <p:val>
                                            <p:strVal val="#ppt_h"/>
                                          </p:val>
                                        </p:tav>
                                      </p:tavLst>
                                    </p:anim>
                                    <p:anim calcmode="lin" valueType="num">
                                      <p:cBhvr>
                                        <p:cTn id="9" dur="1000" fill="hold"/>
                                        <p:tgtEl>
                                          <p:spTgt spid="6146"/>
                                        </p:tgtEl>
                                        <p:attrNameLst>
                                          <p:attrName>style.rotation</p:attrName>
                                        </p:attrNameLst>
                                      </p:cBhvr>
                                      <p:tavLst>
                                        <p:tav tm="0">
                                          <p:val>
                                            <p:fltVal val="360"/>
                                          </p:val>
                                        </p:tav>
                                        <p:tav tm="100000">
                                          <p:val>
                                            <p:fltVal val="0"/>
                                          </p:val>
                                        </p:tav>
                                      </p:tavLst>
                                    </p:anim>
                                    <p:animEffect transition="in" filter="fade">
                                      <p:cBhvr>
                                        <p:cTn id="10" dur="10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360"/>
                                          </p:val>
                                        </p:tav>
                                        <p:tav tm="100000">
                                          <p:val>
                                            <p:fltVal val="0"/>
                                          </p:val>
                                        </p:tav>
                                      </p:tavLst>
                                    </p:anim>
                                    <p:animEffect transition="in" filter="fade">
                                      <p:cBhvr>
                                        <p:cTn id="26" dur="1000"/>
                                        <p:tgtEl>
                                          <p:spTgt spid="10"/>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360"/>
                                          </p:val>
                                        </p:tav>
                                        <p:tav tm="100000">
                                          <p:val>
                                            <p:fltVal val="0"/>
                                          </p:val>
                                        </p:tav>
                                      </p:tavLst>
                                    </p:anim>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74434"/>
                                        </p:tgtEl>
                                        <p:attrNameLst>
                                          <p:attrName>style.visibility</p:attrName>
                                        </p:attrNameLst>
                                      </p:cBhvr>
                                      <p:to>
                                        <p:strVal val="visible"/>
                                      </p:to>
                                    </p:set>
                                    <p:animEffect transition="in" filter="checkerboard(across)">
                                      <p:cBhvr>
                                        <p:cTn id="37" dur="500"/>
                                        <p:tgtEl>
                                          <p:spTgt spid="274434"/>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heckerboard(across)">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7" grpId="0"/>
      <p:bldP spid="8" grpId="0"/>
      <p:bldP spid="9" grpId="0"/>
      <p:bldP spid="10" grpId="0"/>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609600" y="304800"/>
            <a:ext cx="7772400" cy="838200"/>
          </a:xfrm>
        </p:spPr>
        <p:txBody>
          <a:bodyPr/>
          <a:lstStyle/>
          <a:p>
            <a:pPr algn="ctr"/>
            <a:r>
              <a:rPr lang="en-US" sz="3600" b="1" u="none" dirty="0">
                <a:effectLst>
                  <a:outerShdw blurRad="38100" dist="38100" dir="2700000" algn="tl">
                    <a:srgbClr val="000000">
                      <a:alpha val="43137"/>
                    </a:srgbClr>
                  </a:outerShdw>
                </a:effectLst>
                <a:latin typeface="Times New Roman" pitchFamily="18" charset="0"/>
                <a:cs typeface="Times New Roman" pitchFamily="18" charset="0"/>
              </a:rPr>
              <a:t>Digital Evidence </a:t>
            </a:r>
            <a:endParaRPr lang="en-US" sz="36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4294967295"/>
          </p:nvPr>
        </p:nvSpPr>
        <p:spPr>
          <a:xfrm>
            <a:off x="304800" y="990600"/>
            <a:ext cx="8686800" cy="5562600"/>
          </a:xfrm>
        </p:spPr>
        <p:txBody>
          <a:bodyPr/>
          <a:lstStyle/>
          <a:p>
            <a:pPr marL="0" indent="0" algn="just">
              <a:buNone/>
            </a:pPr>
            <a:r>
              <a:rPr lang="en-US" b="1" dirty="0">
                <a:latin typeface="Times New Roman" pitchFamily="18" charset="0"/>
                <a:cs typeface="Times New Roman" pitchFamily="18" charset="0"/>
              </a:rPr>
              <a:t>Digital evidence </a:t>
            </a:r>
            <a:r>
              <a:rPr lang="en-US" dirty="0">
                <a:latin typeface="Times New Roman" pitchFamily="18" charset="0"/>
                <a:cs typeface="Times New Roman" pitchFamily="18" charset="0"/>
              </a:rPr>
              <a:t>refers to any information that is stored or transmitted in a machine-readable form, and maintains enough integrity and legitimacy to be used in a court of law. It is also known as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electronic evidence</a:t>
            </a:r>
            <a:r>
              <a:rPr lang="en-US" dirty="0">
                <a:latin typeface="Times New Roman" pitchFamily="18" charset="0"/>
                <a:cs typeface="Times New Roman" pitchFamily="18" charset="0"/>
              </a:rPr>
              <a:t>, and can be further classified by the context of the evidence, in either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legal</a:t>
            </a:r>
            <a:r>
              <a:rPr lang="en-US" dirty="0">
                <a:latin typeface="Times New Roman" pitchFamily="18" charset="0"/>
                <a:cs typeface="Times New Roman" pitchFamily="18" charset="0"/>
              </a:rPr>
              <a:t> or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investigative</a:t>
            </a:r>
            <a:r>
              <a:rPr lang="en-US" dirty="0">
                <a:latin typeface="Times New Roman" pitchFamily="18" charset="0"/>
                <a:cs typeface="Times New Roman" pitchFamily="18" charset="0"/>
              </a:rPr>
              <a:t> context. </a:t>
            </a:r>
          </a:p>
          <a:p>
            <a:pPr marL="400050" lvl="1" indent="0" algn="just">
              <a:buFont typeface="Wingdings" pitchFamily="2" charset="2"/>
              <a:buChar char="Ø"/>
            </a:pPr>
            <a:r>
              <a:rPr lang="en-US" dirty="0">
                <a:latin typeface="Times New Roman" pitchFamily="18" charset="0"/>
                <a:cs typeface="Times New Roman" pitchFamily="18" charset="0"/>
              </a:rPr>
              <a:t>Examples of digital evidence</a:t>
            </a:r>
          </a:p>
          <a:p>
            <a:pPr marL="400050" lvl="1" indent="0" algn="just">
              <a:buFont typeface="Wingdings" pitchFamily="2" charset="2"/>
              <a:buChar char="Ø"/>
            </a:pPr>
            <a:r>
              <a:rPr lang="en-US" dirty="0">
                <a:latin typeface="Times New Roman" pitchFamily="18" charset="0"/>
                <a:cs typeface="Times New Roman" pitchFamily="18" charset="0"/>
              </a:rPr>
              <a:t> e-mails, digital photographs, ATM transaction logs, word processing documents, instant message histories, files saved from accounting programs, spreadsheets, Internet browser histories, databases, the contents of computer memory, computer backups, computer printouts, Global Positioning System tracks, logs from a hotel’s electronic door locks, and digital video or audio files.</a:t>
            </a: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headEnd/>
            <a:tailEnd/>
          </a:ln>
        </p:spPr>
        <p:txBody>
          <a:bodyPr/>
          <a:lstStyle/>
          <a:p>
            <a:pPr algn="r">
              <a:spcBef>
                <a:spcPct val="0"/>
              </a:spcBef>
              <a:buClrTx/>
              <a:buSzTx/>
              <a:buFontTx/>
              <a:buNone/>
            </a:pPr>
            <a:fld id="{E3B51979-2149-4219-A9C3-1FE5D3F513DD}" type="slidenum">
              <a:rPr lang="zh-CN" altLang="en-US" sz="1400">
                <a:latin typeface="Times New Roman" pitchFamily="18" charset="0"/>
                <a:ea typeface="宋体" pitchFamily="2" charset="-122"/>
              </a:rPr>
              <a:pPr algn="r">
                <a:spcBef>
                  <a:spcPct val="0"/>
                </a:spcBef>
                <a:buClrTx/>
                <a:buSzTx/>
                <a:buFontTx/>
                <a:buNone/>
              </a:pPr>
              <a:t>63</a:t>
            </a:fld>
            <a:endParaRPr lang="en-US" altLang="zh-CN" sz="1400" dirty="0">
              <a:latin typeface="Times New Roman" pitchFamily="18" charset="0"/>
              <a:ea typeface="宋体"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Grp="1" noChangeArrowheads="1"/>
          </p:cNvSpPr>
          <p:nvPr>
            <p:ph type="title"/>
          </p:nvPr>
        </p:nvSpPr>
        <p:spPr>
          <a:xfrm>
            <a:off x="762000" y="1809750"/>
            <a:ext cx="7772400" cy="1752600"/>
          </a:xfrm>
        </p:spPr>
        <p:txBody>
          <a:bodyPr/>
          <a:lstStyle/>
          <a:p>
            <a:pPr algn="ctr"/>
            <a:r>
              <a:rPr lang="en-CA" b="1" u="none" dirty="0">
                <a:effectLst>
                  <a:outerShdw blurRad="38100" dist="38100" dir="2700000" algn="tl">
                    <a:srgbClr val="000000">
                      <a:alpha val="43137"/>
                    </a:srgbClr>
                  </a:outerShdw>
                </a:effectLst>
                <a:latin typeface="Times New Roman" pitchFamily="18" charset="0"/>
                <a:cs typeface="Times New Roman" pitchFamily="18" charset="0"/>
              </a:rPr>
              <a:t>Forensic evidence cannot be modified or changed.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74" name="Picture 2" descr="http://forensic.belkasoft.com/images/articles/why-ssd-destroy-court-evidence/SS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62350"/>
            <a:ext cx="4038600" cy="2695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us.123rf.com/400wm/400/400/argus456/argus4560807/argus456080700835/3302685-digital-world-with-integrated-computer-circuitr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 y="0"/>
            <a:ext cx="1774348"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a:extLst>
              <a:ext uri="{FF2B5EF4-FFF2-40B4-BE49-F238E27FC236}">
                <a16:creationId xmlns:a16="http://schemas.microsoft.com/office/drawing/2014/main" id="{1B48E38A-2744-45EA-80D2-80E4DFDBD95E}"/>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64</a:t>
            </a:fld>
            <a:endParaRPr lang="en-US" altLang="zh-CN" sz="1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92544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Grp="1" noChangeArrowheads="1"/>
          </p:cNvSpPr>
          <p:nvPr>
            <p:ph type="title"/>
          </p:nvPr>
        </p:nvSpPr>
        <p:spPr>
          <a:xfrm>
            <a:off x="2438400" y="339436"/>
            <a:ext cx="5791200" cy="1181100"/>
          </a:xfrm>
        </p:spPr>
        <p:txBody>
          <a:bodyPr/>
          <a:lstStyle/>
          <a:p>
            <a:pPr algn="ctr"/>
            <a:r>
              <a:rPr lang="en-CA" b="1" u="none" dirty="0">
                <a:effectLst>
                  <a:outerShdw blurRad="38100" dist="38100" dir="2700000" algn="tl">
                    <a:srgbClr val="000000">
                      <a:alpha val="43137"/>
                    </a:srgbClr>
                  </a:outerShdw>
                </a:effectLst>
                <a:latin typeface="Times New Roman" pitchFamily="18" charset="0"/>
                <a:cs typeface="Times New Roman" pitchFamily="18" charset="0"/>
              </a:rPr>
              <a:t>Forensic evidence cannot be modified or changed.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74" name="Picture 2" descr="http://forensic.belkasoft.com/images/articles/why-ssd-destroy-court-evidence/SS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3933824"/>
            <a:ext cx="4038600" cy="2695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us.123rf.com/400wm/400/400/argus456/argus4560807/argus456080700835/3302685-digital-world-with-integrated-computer-circuitr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 y="0"/>
            <a:ext cx="1774348"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Digital Evidence"/>
          <p:cNvPicPr>
            <a:picLocks noChangeAspect="1" noChangeArrowheads="1"/>
          </p:cNvPicPr>
          <p:nvPr/>
        </p:nvPicPr>
        <p:blipFill>
          <a:blip r:embed="rId5"/>
          <a:srcRect/>
          <a:stretch>
            <a:fillRect/>
          </a:stretch>
        </p:blipFill>
        <p:spPr bwMode="auto">
          <a:xfrm>
            <a:off x="5105400" y="2457593"/>
            <a:ext cx="2209800" cy="1056215"/>
          </a:xfrm>
          <a:prstGeom prst="rect">
            <a:avLst/>
          </a:prstGeom>
          <a:noFill/>
        </p:spPr>
      </p:pic>
      <p:pic>
        <p:nvPicPr>
          <p:cNvPr id="7" name="Picture 18" descr="http://t0.gstatic.com/images?q=tbn:vXPAHzSYrqbmUM:http://www.metaspheremedia.com/image/capimg/capdbinte.jpg"/>
          <p:cNvPicPr>
            <a:picLocks noChangeAspect="1" noChangeArrowheads="1"/>
          </p:cNvPicPr>
          <p:nvPr/>
        </p:nvPicPr>
        <p:blipFill>
          <a:blip r:embed="rId6"/>
          <a:srcRect/>
          <a:stretch>
            <a:fillRect/>
          </a:stretch>
        </p:blipFill>
        <p:spPr bwMode="auto">
          <a:xfrm>
            <a:off x="5381625" y="3609973"/>
            <a:ext cx="1781175" cy="1259857"/>
          </a:xfrm>
          <a:prstGeom prst="rect">
            <a:avLst/>
          </a:prstGeom>
          <a:noFill/>
        </p:spPr>
      </p:pic>
      <p:sp>
        <p:nvSpPr>
          <p:cNvPr id="8" name="Rectangle 2"/>
          <p:cNvSpPr txBox="1">
            <a:spLocks noChangeArrowheads="1"/>
          </p:cNvSpPr>
          <p:nvPr/>
        </p:nvSpPr>
        <p:spPr bwMode="auto">
          <a:xfrm>
            <a:off x="6210300" y="5281612"/>
            <a:ext cx="2781300" cy="8905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32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Modification Attack</a:t>
            </a:r>
            <a:endParaRPr lang="en-US" sz="32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Slide Number Placeholder 3">
            <a:extLst>
              <a:ext uri="{FF2B5EF4-FFF2-40B4-BE49-F238E27FC236}">
                <a16:creationId xmlns:a16="http://schemas.microsoft.com/office/drawing/2014/main" id="{80DD2CAF-7E0E-4D6B-9FC7-970571839319}"/>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65</a:t>
            </a:fld>
            <a:endParaRPr lang="en-US" altLang="zh-CN" sz="1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2926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a:spLocks noGrp="1" noChangeArrowheads="1"/>
          </p:cNvSpPr>
          <p:nvPr>
            <p:ph type="title"/>
          </p:nvPr>
        </p:nvSpPr>
        <p:spPr>
          <a:xfrm>
            <a:off x="2231159" y="93517"/>
            <a:ext cx="5791200" cy="1181100"/>
          </a:xfrm>
        </p:spPr>
        <p:txBody>
          <a:bodyPr/>
          <a:lstStyle/>
          <a:p>
            <a:pPr algn="ctr"/>
            <a:r>
              <a:rPr lang="en-CA" b="1" u="none" dirty="0">
                <a:effectLst>
                  <a:outerShdw blurRad="38100" dist="38100" dir="2700000" algn="tl">
                    <a:srgbClr val="000000">
                      <a:alpha val="43137"/>
                    </a:srgbClr>
                  </a:outerShdw>
                </a:effectLst>
                <a:latin typeface="Times New Roman" pitchFamily="18" charset="0"/>
                <a:cs typeface="Times New Roman" pitchFamily="18" charset="0"/>
              </a:rPr>
              <a:t>Forensic evidence cannot be modified or changed.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76" name="Picture 4" descr="http://us.123rf.com/400wm/400/400/argus456/argus4560807/argus456080700835/3302685-digital-world-with-integrated-computer-circuitr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 y="0"/>
            <a:ext cx="1774348"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6133728" y="1274617"/>
            <a:ext cx="2781300" cy="8905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CA" sz="32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Modification Attack</a:t>
            </a:r>
            <a:endParaRPr lang="en-US" sz="32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descr="http://hcil2.cs.umd.edu/trs/2004-22/images/2004-22_img_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44" y="1719911"/>
            <a:ext cx="3209907"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elkasoft.com/images/articles/forgery-detection/image0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2209659"/>
            <a:ext cx="2130136" cy="14479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elkasoft.com/images/articles/forgery-detection/image00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5756" y="2313569"/>
            <a:ext cx="2477244" cy="12508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p:cNvSpPr txBox="1">
            <a:spLocks noChangeArrowheads="1"/>
          </p:cNvSpPr>
          <p:nvPr/>
        </p:nvSpPr>
        <p:spPr bwMode="auto">
          <a:xfrm>
            <a:off x="3923556" y="3911814"/>
            <a:ext cx="4724400" cy="121739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just"/>
            <a:r>
              <a:rPr lang="en-CA" sz="2800" u="none" dirty="0">
                <a:solidFill>
                  <a:schemeClr val="tx1"/>
                </a:solidFill>
                <a:latin typeface="Times New Roman" pitchFamily="18" charset="0"/>
                <a:cs typeface="Times New Roman" pitchFamily="18" charset="0"/>
              </a:rPr>
              <a:t>How many kittens are sitting on the street? How many umbrellas?</a:t>
            </a:r>
            <a:endParaRPr lang="en-US" sz="2800" u="none" dirty="0">
              <a:solidFill>
                <a:schemeClr val="tx1"/>
              </a:solidFill>
              <a:latin typeface="Times New Roman" pitchFamily="18" charset="0"/>
              <a:cs typeface="Times New Roman" pitchFamily="18" charset="0"/>
            </a:endParaRPr>
          </a:p>
        </p:txBody>
      </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7783" y="5340926"/>
            <a:ext cx="2655945" cy="50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5"/>
          <p:cNvSpPr txBox="1">
            <a:spLocks noChangeArrowheads="1"/>
          </p:cNvSpPr>
          <p:nvPr/>
        </p:nvSpPr>
        <p:spPr bwMode="auto">
          <a:xfrm>
            <a:off x="129024" y="6077634"/>
            <a:ext cx="7361952" cy="646331"/>
          </a:xfrm>
          <a:prstGeom prst="rect">
            <a:avLst/>
          </a:prstGeom>
          <a:noFill/>
          <a:ln w="9525">
            <a:noFill/>
            <a:miter lim="800000"/>
            <a:headEnd/>
            <a:tailEnd/>
          </a:ln>
        </p:spPr>
        <p:txBody>
          <a:bodyPr wrap="none">
            <a:spAutoFit/>
          </a:bodyPr>
          <a:lstStyle/>
          <a:p>
            <a:pPr>
              <a:spcBef>
                <a:spcPct val="0"/>
              </a:spcBef>
              <a:buClrTx/>
              <a:buSzTx/>
              <a:buFontTx/>
              <a:buNone/>
            </a:pPr>
            <a:r>
              <a:rPr lang="en-US" sz="1800" dirty="0">
                <a:latin typeface="Times New Roman" pitchFamily="18" charset="0"/>
                <a:cs typeface="Times New Roman" pitchFamily="18" charset="0"/>
              </a:rPr>
              <a:t>[1] </a:t>
            </a:r>
            <a:r>
              <a:rPr lang="en-CA" sz="1800" dirty="0">
                <a:latin typeface="Times New Roman" pitchFamily="18" charset="0"/>
                <a:cs typeface="Times New Roman" pitchFamily="18" charset="0"/>
              </a:rPr>
              <a:t>Detecting Forged (Altered) Images.</a:t>
            </a:r>
          </a:p>
          <a:p>
            <a:pPr algn="ctr">
              <a:spcBef>
                <a:spcPct val="0"/>
              </a:spcBef>
              <a:buClrTx/>
              <a:buSzTx/>
              <a:buFontTx/>
              <a:buNone/>
            </a:pPr>
            <a:r>
              <a:rPr lang="en-CA" sz="1800" dirty="0">
                <a:latin typeface="Times New Roman" pitchFamily="18" charset="0"/>
                <a:cs typeface="Times New Roman" pitchFamily="18" charset="0"/>
              </a:rPr>
              <a:t>http://articles.forensicfocus.com/2013/08/22/detecting-forged-altered-images/</a:t>
            </a:r>
          </a:p>
        </p:txBody>
      </p:sp>
      <p:pic>
        <p:nvPicPr>
          <p:cNvPr id="1033" name="Picture 9" descr="http://www.mynamesnotmommy.com/wp-content/uploads/2013/05/question-mar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14200" y="3352800"/>
            <a:ext cx="1796200" cy="179620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3">
            <a:extLst>
              <a:ext uri="{FF2B5EF4-FFF2-40B4-BE49-F238E27FC236}">
                <a16:creationId xmlns:a16="http://schemas.microsoft.com/office/drawing/2014/main" id="{70545DE3-4B7C-4B9D-98F9-10C56672682C}"/>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66</a:t>
            </a:fld>
            <a:endParaRPr lang="en-US" altLang="zh-CN" sz="1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540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 calcmode="lin" valueType="num">
                                      <p:cBhvr additive="base">
                                        <p:cTn id="7" dur="500" fill="hold"/>
                                        <p:tgtEl>
                                          <p:spTgt spid="1033"/>
                                        </p:tgtEl>
                                        <p:attrNameLst>
                                          <p:attrName>ppt_x</p:attrName>
                                        </p:attrNameLst>
                                      </p:cBhvr>
                                      <p:tavLst>
                                        <p:tav tm="0">
                                          <p:val>
                                            <p:strVal val="#ppt_x"/>
                                          </p:val>
                                        </p:tav>
                                        <p:tav tm="100000">
                                          <p:val>
                                            <p:strVal val="#ppt_x"/>
                                          </p:val>
                                        </p:tav>
                                      </p:tavLst>
                                    </p:anim>
                                    <p:anim calcmode="lin" valueType="num">
                                      <p:cBhvr additive="base">
                                        <p:cTn id="8"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43087"/>
            <a:ext cx="6586537" cy="52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Oval 5"/>
          <p:cNvSpPr>
            <a:spLocks noChangeArrowheads="1"/>
          </p:cNvSpPr>
          <p:nvPr/>
        </p:nvSpPr>
        <p:spPr bwMode="auto">
          <a:xfrm>
            <a:off x="914400" y="5810249"/>
            <a:ext cx="3048000" cy="484909"/>
          </a:xfrm>
          <a:prstGeom prst="ellipse">
            <a:avLst/>
          </a:pr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Title 1"/>
          <p:cNvSpPr>
            <a:spLocks noGrp="1"/>
          </p:cNvSpPr>
          <p:nvPr>
            <p:ph type="title"/>
          </p:nvPr>
        </p:nvSpPr>
        <p:spPr>
          <a:xfrm>
            <a:off x="284018" y="228600"/>
            <a:ext cx="4131468" cy="838200"/>
          </a:xfrm>
        </p:spPr>
        <p:txBody>
          <a:bodyPr/>
          <a:lstStyle/>
          <a:p>
            <a:pPr>
              <a:defRPr/>
            </a:pPr>
            <a:r>
              <a:rPr lang="en-US" u="none" dirty="0"/>
              <a:t>Dose of </a:t>
            </a:r>
            <a:r>
              <a:rPr lang="en-US" b="1" u="none" dirty="0">
                <a:effectLst>
                  <a:outerShdw blurRad="38100" dist="38100" dir="2700000" algn="tl">
                    <a:srgbClr val="000000">
                      <a:alpha val="43137"/>
                    </a:srgbClr>
                  </a:outerShdw>
                </a:effectLst>
                <a:latin typeface="Brush Script MT" pitchFamily="66" charset="0"/>
              </a:rPr>
              <a:t>Reality:</a:t>
            </a:r>
            <a:r>
              <a:rPr lang="en-US" sz="2800" u="none" dirty="0"/>
              <a:t> </a:t>
            </a:r>
            <a:endParaRPr lang="en-CA" sz="2800" b="1" u="none" dirty="0">
              <a:effectLst>
                <a:outerShdw blurRad="38100" dist="38100" dir="2700000" algn="tl">
                  <a:srgbClr val="000000">
                    <a:alpha val="43137"/>
                  </a:srgbClr>
                </a:outerShdw>
              </a:effectLst>
            </a:endParaRPr>
          </a:p>
        </p:txBody>
      </p:sp>
      <p:pic>
        <p:nvPicPr>
          <p:cNvPr id="2050" name="Picture 2" descr="http://static.thegeekstuff.com/wp-content/uploads/2008/08/putt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775" y="20782"/>
            <a:ext cx="1520825" cy="114061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a:extLst>
              <a:ext uri="{FF2B5EF4-FFF2-40B4-BE49-F238E27FC236}">
                <a16:creationId xmlns:a16="http://schemas.microsoft.com/office/drawing/2014/main" id="{29594885-7B44-4A23-9832-C19F5B0A6805}"/>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67</a:t>
            </a:fld>
            <a:endParaRPr lang="en-US" altLang="zh-CN" sz="1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05281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84018" y="228600"/>
            <a:ext cx="5354782" cy="838200"/>
          </a:xfrm>
        </p:spPr>
        <p:txBody>
          <a:bodyPr/>
          <a:lstStyle/>
          <a:p>
            <a:pPr>
              <a:defRPr/>
            </a:pPr>
            <a:r>
              <a:rPr lang="en-US" u="none" dirty="0"/>
              <a:t>Dose of </a:t>
            </a:r>
            <a:r>
              <a:rPr lang="en-US" b="1" u="none" dirty="0">
                <a:effectLst>
                  <a:outerShdw blurRad="38100" dist="38100" dir="2700000" algn="tl">
                    <a:srgbClr val="000000">
                      <a:alpha val="43137"/>
                    </a:srgbClr>
                  </a:outerShdw>
                </a:effectLst>
                <a:latin typeface="Brush Script MT" pitchFamily="66" charset="0"/>
              </a:rPr>
              <a:t>Reality:</a:t>
            </a:r>
            <a:r>
              <a:rPr lang="en-US" sz="2800" u="none" dirty="0"/>
              <a:t> </a:t>
            </a:r>
            <a:r>
              <a:rPr lang="en-US" sz="3200" b="1" u="none" dirty="0">
                <a:latin typeface="Times New Roman" pitchFamily="18" charset="0"/>
                <a:cs typeface="Times New Roman" pitchFamily="18" charset="0"/>
              </a:rPr>
              <a:t>(cont’d)</a:t>
            </a:r>
            <a:endParaRPr lang="en-CA"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0" name="Picture 2" descr="http://static.thegeekstuff.com/wp-content/uploads/2008/08/put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75" y="2821781"/>
            <a:ext cx="1520825" cy="114061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bwMode="auto">
          <a:xfrm>
            <a:off x="1752601" y="3390502"/>
            <a:ext cx="5413374" cy="1588"/>
          </a:xfrm>
          <a:prstGeom prst="line">
            <a:avLst/>
          </a:prstGeom>
          <a:noFill/>
          <a:ln w="66675" cap="flat" cmpd="sng" algn="ctr">
            <a:solidFill>
              <a:srgbClr val="FF0000"/>
            </a:solidFill>
            <a:prstDash val="solid"/>
            <a:round/>
            <a:headEnd type="none" w="med" len="med"/>
            <a:tailEnd type="triangle" w="med" len="med"/>
          </a:ln>
          <a:effectLst/>
        </p:spPr>
      </p:cxnSp>
      <p:sp>
        <p:nvSpPr>
          <p:cNvPr id="8" name="Title 1"/>
          <p:cNvSpPr txBox="1">
            <a:spLocks/>
          </p:cNvSpPr>
          <p:nvPr/>
        </p:nvSpPr>
        <p:spPr bwMode="auto">
          <a:xfrm>
            <a:off x="1752601" y="1371600"/>
            <a:ext cx="5354204" cy="1881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just">
              <a:defRPr/>
            </a:pPr>
            <a:r>
              <a:rPr lang="en-CA" sz="3600" u="none" dirty="0">
                <a:latin typeface="Times New Roman" pitchFamily="18" charset="0"/>
                <a:cs typeface="Times New Roman" pitchFamily="18" charset="0"/>
              </a:rPr>
              <a:t>bind the malware to legitimate files (using the malware binder called YAB)</a:t>
            </a:r>
            <a:endParaRPr lang="en-CA"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098" name="Picture 2" descr="http://bestinlinux.com/wp-content/uploads/2013/11/malware-1fef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06" y="2444677"/>
            <a:ext cx="1510795" cy="1510796"/>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3">
            <a:extLst>
              <a:ext uri="{FF2B5EF4-FFF2-40B4-BE49-F238E27FC236}">
                <a16:creationId xmlns:a16="http://schemas.microsoft.com/office/drawing/2014/main" id="{0783C47B-E727-4713-B42C-6C6DECA6217E}"/>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68</a:t>
            </a:fld>
            <a:endParaRPr lang="en-US" altLang="zh-CN" sz="1400" dirty="0">
              <a:latin typeface="Times New Roman" panose="02020603050405020304" pitchFamily="18" charset="0"/>
              <a:ea typeface="宋体" panose="02010600030101010101" pitchFamily="2" charset="-122"/>
            </a:endParaRPr>
          </a:p>
        </p:txBody>
      </p:sp>
      <p:sp>
        <p:nvSpPr>
          <p:cNvPr id="11" name="Text Box 5">
            <a:extLst>
              <a:ext uri="{FF2B5EF4-FFF2-40B4-BE49-F238E27FC236}">
                <a16:creationId xmlns:a16="http://schemas.microsoft.com/office/drawing/2014/main" id="{90E2186E-FB29-460A-A350-D90DA17928BD}"/>
              </a:ext>
            </a:extLst>
          </p:cNvPr>
          <p:cNvSpPr txBox="1">
            <a:spLocks noChangeArrowheads="1"/>
          </p:cNvSpPr>
          <p:nvPr/>
        </p:nvSpPr>
        <p:spPr bwMode="auto">
          <a:xfrm>
            <a:off x="212725" y="5298498"/>
            <a:ext cx="8474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1600" dirty="0">
                <a:latin typeface="Times New Roman" panose="02020603050405020304" pitchFamily="18" charset="0"/>
              </a:rPr>
              <a:t>[1] Binders and Malware  </a:t>
            </a:r>
          </a:p>
          <a:p>
            <a:pPr eaLnBrk="1" hangingPunct="1">
              <a:spcBef>
                <a:spcPct val="0"/>
              </a:spcBef>
              <a:buClrTx/>
              <a:buSzTx/>
              <a:buFontTx/>
              <a:buNone/>
            </a:pPr>
            <a:r>
              <a:rPr lang="en-US" altLang="en-US" sz="2000" dirty="0">
                <a:latin typeface="Times New Roman" panose="02020603050405020304" pitchFamily="18" charset="0"/>
              </a:rPr>
              <a:t>http://www.windowsecurity.com/articles/Binders-Malware-Part1.html</a:t>
            </a:r>
          </a:p>
          <a:p>
            <a:pPr eaLnBrk="1" hangingPunct="1">
              <a:spcBef>
                <a:spcPct val="0"/>
              </a:spcBef>
              <a:buClrTx/>
              <a:buSzTx/>
              <a:buFontTx/>
              <a:buNone/>
            </a:pPr>
            <a:r>
              <a:rPr lang="en-US" altLang="en-US" sz="2000" dirty="0">
                <a:latin typeface="Times New Roman" panose="02020603050405020304" pitchFamily="18" charset="0"/>
              </a:rPr>
              <a:t>http://www.windowsecurity.com/articles/Binders-Malware-Part2.html</a:t>
            </a:r>
          </a:p>
          <a:p>
            <a:pPr eaLnBrk="1" hangingPunct="1">
              <a:spcBef>
                <a:spcPct val="0"/>
              </a:spcBef>
              <a:buClrTx/>
              <a:buSzTx/>
              <a:buFontTx/>
              <a:buNone/>
            </a:pPr>
            <a:r>
              <a:rPr lang="en-US" altLang="en-US" sz="2000" dirty="0">
                <a:latin typeface="Times New Roman" panose="02020603050405020304" pitchFamily="18" charset="0"/>
              </a:rPr>
              <a:t>http://www.windowsecurity.com/articles/Binders-Malware-Part3.html</a:t>
            </a:r>
          </a:p>
        </p:txBody>
      </p:sp>
    </p:spTree>
    <p:extLst>
      <p:ext uri="{BB962C8B-B14F-4D97-AF65-F5344CB8AC3E}">
        <p14:creationId xmlns:p14="http://schemas.microsoft.com/office/powerpoint/2010/main" val="3569340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a:extLst>
              <a:ext uri="{FF2B5EF4-FFF2-40B4-BE49-F238E27FC236}">
                <a16:creationId xmlns:a16="http://schemas.microsoft.com/office/drawing/2014/main" id="{F997F112-2821-444E-9508-6CD7C0909FF2}"/>
              </a:ext>
            </a:extLst>
          </p:cNvPr>
          <p:cNvSpPr>
            <a:spLocks noGrp="1" noChangeArrowheads="1"/>
          </p:cNvSpPr>
          <p:nvPr>
            <p:ph type="body" sz="half" idx="2"/>
          </p:nvPr>
        </p:nvSpPr>
        <p:spPr>
          <a:xfrm>
            <a:off x="4267200" y="838200"/>
            <a:ext cx="4818063" cy="3397250"/>
          </a:xfrm>
        </p:spPr>
        <p:txBody>
          <a:bodyPr/>
          <a:lstStyle/>
          <a:p>
            <a:pPr>
              <a:buFont typeface="ZapfDingbats" pitchFamily="82" charset="2"/>
              <a:buNone/>
            </a:pPr>
            <a:r>
              <a:rPr lang="en-US" altLang="en-US" sz="2400">
                <a:solidFill>
                  <a:srgbClr val="FF0000"/>
                </a:solidFill>
                <a:latin typeface="Times New Roman" panose="02020603050405020304" pitchFamily="18" charset="0"/>
                <a:cs typeface="Times New Roman" panose="02020603050405020304" pitchFamily="18" charset="0"/>
              </a:rPr>
              <a:t>Hash function properties:</a:t>
            </a:r>
            <a:endParaRPr lang="en-US" altLang="en-US" sz="2400">
              <a:latin typeface="Times New Roman" panose="02020603050405020304" pitchFamily="18" charset="0"/>
              <a:cs typeface="Times New Roman" panose="02020603050405020304" pitchFamily="18" charset="0"/>
            </a:endParaRPr>
          </a:p>
          <a:p>
            <a:pPr>
              <a:spcBef>
                <a:spcPct val="0"/>
              </a:spcBef>
            </a:pPr>
            <a:r>
              <a:rPr lang="en-US" altLang="en-US" sz="2000">
                <a:latin typeface="Times New Roman" panose="02020603050405020304" pitchFamily="18" charset="0"/>
                <a:cs typeface="Times New Roman" panose="02020603050405020304" pitchFamily="18" charset="0"/>
              </a:rPr>
              <a:t>Produces a fixed-length output (hash value or msg digest or fingerprint)</a:t>
            </a:r>
          </a:p>
          <a:p>
            <a:pPr>
              <a:spcBef>
                <a:spcPct val="0"/>
              </a:spcBef>
            </a:pPr>
            <a:r>
              <a:rPr lang="en-US" altLang="en-US" sz="2000">
                <a:latin typeface="Times New Roman" panose="02020603050405020304" pitchFamily="18" charset="0"/>
                <a:cs typeface="Times New Roman" panose="02020603050405020304" pitchFamily="18" charset="0"/>
              </a:rPr>
              <a:t>H(x) is relatively easy to compute for any given x, but computationally infeasible to find x such that H(x) = h, known as </a:t>
            </a:r>
            <a:r>
              <a:rPr lang="en-US" altLang="en-US" sz="2000" b="1">
                <a:solidFill>
                  <a:srgbClr val="FF0000"/>
                </a:solidFill>
                <a:latin typeface="Times New Roman" panose="02020603050405020304" pitchFamily="18" charset="0"/>
                <a:cs typeface="Times New Roman" panose="02020603050405020304" pitchFamily="18" charset="0"/>
              </a:rPr>
              <a:t>One-way</a:t>
            </a:r>
          </a:p>
          <a:p>
            <a:pPr>
              <a:spcBef>
                <a:spcPct val="0"/>
              </a:spcBef>
            </a:pPr>
            <a:r>
              <a:rPr lang="en-US" altLang="en-US" sz="2000">
                <a:latin typeface="Times New Roman" panose="02020603050405020304" pitchFamily="18" charset="0"/>
                <a:cs typeface="Times New Roman" panose="02020603050405020304" pitchFamily="18" charset="0"/>
              </a:rPr>
              <a:t>computationally infeasible to find any two messages m and m’ such that H(m) = H(m’), </a:t>
            </a:r>
            <a:r>
              <a:rPr lang="en-US" altLang="en-US" sz="2400">
                <a:latin typeface="Times New Roman" panose="02020603050405020304" pitchFamily="18" charset="0"/>
                <a:cs typeface="Times New Roman" panose="02020603050405020304" pitchFamily="18" charset="0"/>
              </a:rPr>
              <a:t>known as </a:t>
            </a:r>
            <a:r>
              <a:rPr lang="en-US" altLang="en-US" sz="2400" b="1">
                <a:solidFill>
                  <a:srgbClr val="FF0000"/>
                </a:solidFill>
                <a:latin typeface="Times New Roman" panose="02020603050405020304" pitchFamily="18" charset="0"/>
                <a:cs typeface="Times New Roman" panose="02020603050405020304" pitchFamily="18" charset="0"/>
              </a:rPr>
              <a:t>collision resistant</a:t>
            </a:r>
            <a:endParaRPr lang="en-US" altLang="en-US" sz="2400">
              <a:latin typeface="Times New Roman" panose="02020603050405020304" pitchFamily="18" charset="0"/>
              <a:cs typeface="Times New Roman" panose="02020603050405020304" pitchFamily="18" charset="0"/>
            </a:endParaRPr>
          </a:p>
        </p:txBody>
      </p:sp>
      <p:pic>
        <p:nvPicPr>
          <p:cNvPr id="88067" name="Picture 5" descr="07-16">
            <a:extLst>
              <a:ext uri="{FF2B5EF4-FFF2-40B4-BE49-F238E27FC236}">
                <a16:creationId xmlns:a16="http://schemas.microsoft.com/office/drawing/2014/main" id="{3CCFF124-7C95-4A72-8B64-B74D37349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8" y="1279525"/>
            <a:ext cx="4141787"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Oval 7">
            <a:extLst>
              <a:ext uri="{FF2B5EF4-FFF2-40B4-BE49-F238E27FC236}">
                <a16:creationId xmlns:a16="http://schemas.microsoft.com/office/drawing/2014/main" id="{34D4A66A-931B-43EC-A445-EA2F2F291623}"/>
              </a:ext>
            </a:extLst>
          </p:cNvPr>
          <p:cNvSpPr>
            <a:spLocks noChangeArrowheads="1"/>
          </p:cNvSpPr>
          <p:nvPr/>
        </p:nvSpPr>
        <p:spPr bwMode="auto">
          <a:xfrm>
            <a:off x="220663" y="4370388"/>
            <a:ext cx="2057400" cy="2133600"/>
          </a:xfrm>
          <a:prstGeom prst="ellipse">
            <a:avLst/>
          </a:prstGeom>
          <a:solidFill>
            <a:schemeClr val="accent1"/>
          </a:solidFill>
          <a:ln w="28575">
            <a:solidFill>
              <a:schemeClr val="tx1"/>
            </a:solidFill>
            <a:prstDash val="dash"/>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SzTx/>
              <a:buFontTx/>
              <a:buChar char="•"/>
            </a:pPr>
            <a:endParaRPr lang="en-US" altLang="en-US" sz="1600">
              <a:solidFill>
                <a:schemeClr val="bg2"/>
              </a:solidFill>
              <a:latin typeface="Tahoma" panose="020B0604030504040204" pitchFamily="34" charset="0"/>
            </a:endParaRPr>
          </a:p>
        </p:txBody>
      </p:sp>
      <p:sp>
        <p:nvSpPr>
          <p:cNvPr id="88069" name="Oval 8">
            <a:extLst>
              <a:ext uri="{FF2B5EF4-FFF2-40B4-BE49-F238E27FC236}">
                <a16:creationId xmlns:a16="http://schemas.microsoft.com/office/drawing/2014/main" id="{D31DC4F9-E554-4A66-A75C-4FC239ED1FDE}"/>
              </a:ext>
            </a:extLst>
          </p:cNvPr>
          <p:cNvSpPr>
            <a:spLocks noChangeArrowheads="1"/>
          </p:cNvSpPr>
          <p:nvPr/>
        </p:nvSpPr>
        <p:spPr bwMode="auto">
          <a:xfrm>
            <a:off x="3878263" y="4294188"/>
            <a:ext cx="2057400" cy="2133600"/>
          </a:xfrm>
          <a:prstGeom prst="ellipse">
            <a:avLst/>
          </a:prstGeom>
          <a:solidFill>
            <a:schemeClr val="accent1"/>
          </a:solidFill>
          <a:ln w="28575">
            <a:solidFill>
              <a:schemeClr val="tx1"/>
            </a:solidFill>
            <a:round/>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1600">
              <a:latin typeface="Times New Roman" panose="02020603050405020304" pitchFamily="18" charset="0"/>
            </a:endParaRPr>
          </a:p>
        </p:txBody>
      </p:sp>
      <p:sp>
        <p:nvSpPr>
          <p:cNvPr id="88070" name="Text Box 9">
            <a:extLst>
              <a:ext uri="{FF2B5EF4-FFF2-40B4-BE49-F238E27FC236}">
                <a16:creationId xmlns:a16="http://schemas.microsoft.com/office/drawing/2014/main" id="{DED9B2DC-BCB8-4C62-9439-C7D08F6007C6}"/>
              </a:ext>
            </a:extLst>
          </p:cNvPr>
          <p:cNvSpPr txBox="1">
            <a:spLocks noChangeArrowheads="1"/>
          </p:cNvSpPr>
          <p:nvPr/>
        </p:nvSpPr>
        <p:spPr bwMode="auto">
          <a:xfrm>
            <a:off x="-76200" y="6477000"/>
            <a:ext cx="2582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1800">
                <a:latin typeface="Tahoma" panose="020B0604030504040204" pitchFamily="34" charset="0"/>
              </a:rPr>
              <a:t>bit strings of any length</a:t>
            </a:r>
          </a:p>
        </p:txBody>
      </p:sp>
      <p:sp>
        <p:nvSpPr>
          <p:cNvPr id="88071" name="Text Box 10">
            <a:extLst>
              <a:ext uri="{FF2B5EF4-FFF2-40B4-BE49-F238E27FC236}">
                <a16:creationId xmlns:a16="http://schemas.microsoft.com/office/drawing/2014/main" id="{6CDF6711-3888-46D8-9588-0D6AC13197B6}"/>
              </a:ext>
            </a:extLst>
          </p:cNvPr>
          <p:cNvSpPr txBox="1">
            <a:spLocks noChangeArrowheads="1"/>
          </p:cNvSpPr>
          <p:nvPr/>
        </p:nvSpPr>
        <p:spPr bwMode="auto">
          <a:xfrm>
            <a:off x="4106863" y="6491288"/>
            <a:ext cx="1716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1800">
                <a:latin typeface="Tahoma" panose="020B0604030504040204" pitchFamily="34" charset="0"/>
              </a:rPr>
              <a:t>n-bit bit strings</a:t>
            </a:r>
          </a:p>
        </p:txBody>
      </p:sp>
      <p:sp>
        <p:nvSpPr>
          <p:cNvPr id="88072" name="Text Box 11">
            <a:extLst>
              <a:ext uri="{FF2B5EF4-FFF2-40B4-BE49-F238E27FC236}">
                <a16:creationId xmlns:a16="http://schemas.microsoft.com/office/drawing/2014/main" id="{FD4F022E-31B2-4C71-960C-F3F5F828A205}"/>
              </a:ext>
            </a:extLst>
          </p:cNvPr>
          <p:cNvSpPr txBox="1">
            <a:spLocks noChangeArrowheads="1"/>
          </p:cNvSpPr>
          <p:nvPr/>
        </p:nvSpPr>
        <p:spPr bwMode="auto">
          <a:xfrm>
            <a:off x="585788" y="5089525"/>
            <a:ext cx="3683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4800">
                <a:latin typeface="Tahoma" panose="020B0604030504040204" pitchFamily="34" charset="0"/>
              </a:rPr>
              <a:t>.</a:t>
            </a:r>
          </a:p>
        </p:txBody>
      </p:sp>
      <p:sp>
        <p:nvSpPr>
          <p:cNvPr id="88073" name="Text Box 13">
            <a:extLst>
              <a:ext uri="{FF2B5EF4-FFF2-40B4-BE49-F238E27FC236}">
                <a16:creationId xmlns:a16="http://schemas.microsoft.com/office/drawing/2014/main" id="{78258044-E504-4583-B643-FBE5894D4689}"/>
              </a:ext>
            </a:extLst>
          </p:cNvPr>
          <p:cNvSpPr txBox="1">
            <a:spLocks noChangeArrowheads="1"/>
          </p:cNvSpPr>
          <p:nvPr/>
        </p:nvSpPr>
        <p:spPr bwMode="auto">
          <a:xfrm>
            <a:off x="1223963" y="4294188"/>
            <a:ext cx="3683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4800">
                <a:latin typeface="Tahoma" panose="020B0604030504040204" pitchFamily="34" charset="0"/>
              </a:rPr>
              <a:t>.</a:t>
            </a:r>
          </a:p>
        </p:txBody>
      </p:sp>
      <p:sp>
        <p:nvSpPr>
          <p:cNvPr id="88074" name="Text Box 14">
            <a:extLst>
              <a:ext uri="{FF2B5EF4-FFF2-40B4-BE49-F238E27FC236}">
                <a16:creationId xmlns:a16="http://schemas.microsoft.com/office/drawing/2014/main" id="{63B7F9FB-49E3-4848-8325-E40D009AA121}"/>
              </a:ext>
            </a:extLst>
          </p:cNvPr>
          <p:cNvSpPr txBox="1">
            <a:spLocks noChangeArrowheads="1"/>
          </p:cNvSpPr>
          <p:nvPr/>
        </p:nvSpPr>
        <p:spPr bwMode="auto">
          <a:xfrm>
            <a:off x="4500563" y="4724400"/>
            <a:ext cx="3683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4800">
                <a:latin typeface="Tahoma" panose="020B0604030504040204" pitchFamily="34" charset="0"/>
              </a:rPr>
              <a:t>.</a:t>
            </a:r>
          </a:p>
        </p:txBody>
      </p:sp>
      <p:sp>
        <p:nvSpPr>
          <p:cNvPr id="88075" name="Text Box 15">
            <a:extLst>
              <a:ext uri="{FF2B5EF4-FFF2-40B4-BE49-F238E27FC236}">
                <a16:creationId xmlns:a16="http://schemas.microsoft.com/office/drawing/2014/main" id="{E12376E7-266A-47D1-9A6E-C3BE7804BE17}"/>
              </a:ext>
            </a:extLst>
          </p:cNvPr>
          <p:cNvSpPr txBox="1">
            <a:spLocks noChangeArrowheads="1"/>
          </p:cNvSpPr>
          <p:nvPr/>
        </p:nvSpPr>
        <p:spPr bwMode="auto">
          <a:xfrm>
            <a:off x="4564063" y="5119688"/>
            <a:ext cx="3683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4800">
                <a:latin typeface="Tahoma" panose="020B0604030504040204" pitchFamily="34" charset="0"/>
              </a:rPr>
              <a:t>.</a:t>
            </a:r>
          </a:p>
        </p:txBody>
      </p:sp>
      <p:sp>
        <p:nvSpPr>
          <p:cNvPr id="88076" name="Line 16">
            <a:extLst>
              <a:ext uri="{FF2B5EF4-FFF2-40B4-BE49-F238E27FC236}">
                <a16:creationId xmlns:a16="http://schemas.microsoft.com/office/drawing/2014/main" id="{13917424-A9CD-4975-BDED-E5CFC0C91397}"/>
              </a:ext>
            </a:extLst>
          </p:cNvPr>
          <p:cNvSpPr>
            <a:spLocks noChangeShapeType="1"/>
          </p:cNvSpPr>
          <p:nvPr/>
        </p:nvSpPr>
        <p:spPr bwMode="auto">
          <a:xfrm>
            <a:off x="1439863" y="4903788"/>
            <a:ext cx="3200400" cy="430212"/>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88077" name="Line 17">
            <a:extLst>
              <a:ext uri="{FF2B5EF4-FFF2-40B4-BE49-F238E27FC236}">
                <a16:creationId xmlns:a16="http://schemas.microsoft.com/office/drawing/2014/main" id="{69FC8953-A8C2-40BE-BF70-21FA5E41B50A}"/>
              </a:ext>
            </a:extLst>
          </p:cNvPr>
          <p:cNvSpPr>
            <a:spLocks noChangeShapeType="1"/>
          </p:cNvSpPr>
          <p:nvPr/>
        </p:nvSpPr>
        <p:spPr bwMode="auto">
          <a:xfrm>
            <a:off x="817563" y="5708650"/>
            <a:ext cx="3898900" cy="6350"/>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88078" name="Text Box 19">
            <a:extLst>
              <a:ext uri="{FF2B5EF4-FFF2-40B4-BE49-F238E27FC236}">
                <a16:creationId xmlns:a16="http://schemas.microsoft.com/office/drawing/2014/main" id="{37D22574-E622-4874-97A3-13725A5A1307}"/>
              </a:ext>
            </a:extLst>
          </p:cNvPr>
          <p:cNvSpPr txBox="1">
            <a:spLocks noChangeArrowheads="1"/>
          </p:cNvSpPr>
          <p:nvPr/>
        </p:nvSpPr>
        <p:spPr bwMode="auto">
          <a:xfrm>
            <a:off x="457200" y="5410200"/>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1600">
                <a:latin typeface="Tahoma" panose="020B0604030504040204" pitchFamily="34" charset="0"/>
              </a:rPr>
              <a:t>m’</a:t>
            </a:r>
          </a:p>
        </p:txBody>
      </p:sp>
      <p:sp>
        <p:nvSpPr>
          <p:cNvPr id="88079" name="Text Box 21">
            <a:extLst>
              <a:ext uri="{FF2B5EF4-FFF2-40B4-BE49-F238E27FC236}">
                <a16:creationId xmlns:a16="http://schemas.microsoft.com/office/drawing/2014/main" id="{2AD6C551-0EE8-4419-B295-67594370433D}"/>
              </a:ext>
            </a:extLst>
          </p:cNvPr>
          <p:cNvSpPr txBox="1">
            <a:spLocks noChangeArrowheads="1"/>
          </p:cNvSpPr>
          <p:nvPr/>
        </p:nvSpPr>
        <p:spPr bwMode="auto">
          <a:xfrm>
            <a:off x="1058863" y="4675188"/>
            <a:ext cx="439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1600">
                <a:latin typeface="Tahoma" panose="020B0604030504040204" pitchFamily="34" charset="0"/>
              </a:rPr>
              <a:t>m</a:t>
            </a:r>
          </a:p>
        </p:txBody>
      </p:sp>
      <p:sp>
        <p:nvSpPr>
          <p:cNvPr id="88080" name="Text Box 22">
            <a:extLst>
              <a:ext uri="{FF2B5EF4-FFF2-40B4-BE49-F238E27FC236}">
                <a16:creationId xmlns:a16="http://schemas.microsoft.com/office/drawing/2014/main" id="{E8675732-8E52-4B80-B190-BBF579C07D78}"/>
              </a:ext>
            </a:extLst>
          </p:cNvPr>
          <p:cNvSpPr txBox="1">
            <a:spLocks noChangeArrowheads="1"/>
          </p:cNvSpPr>
          <p:nvPr/>
        </p:nvSpPr>
        <p:spPr bwMode="auto">
          <a:xfrm>
            <a:off x="4784725" y="5486400"/>
            <a:ext cx="40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1600">
                <a:latin typeface="Tahoma" panose="020B0604030504040204" pitchFamily="34" charset="0"/>
              </a:rPr>
              <a:t>x’</a:t>
            </a:r>
          </a:p>
        </p:txBody>
      </p:sp>
      <p:sp>
        <p:nvSpPr>
          <p:cNvPr id="88081" name="Text Box 23">
            <a:extLst>
              <a:ext uri="{FF2B5EF4-FFF2-40B4-BE49-F238E27FC236}">
                <a16:creationId xmlns:a16="http://schemas.microsoft.com/office/drawing/2014/main" id="{DCF228A8-512C-4435-ACBC-ECDA650CA32B}"/>
              </a:ext>
            </a:extLst>
          </p:cNvPr>
          <p:cNvSpPr txBox="1">
            <a:spLocks noChangeArrowheads="1"/>
          </p:cNvSpPr>
          <p:nvPr/>
        </p:nvSpPr>
        <p:spPr bwMode="auto">
          <a:xfrm>
            <a:off x="4695825" y="5029200"/>
            <a:ext cx="33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1600">
                <a:latin typeface="Tahoma" panose="020B0604030504040204" pitchFamily="34" charset="0"/>
              </a:rPr>
              <a:t>x</a:t>
            </a:r>
          </a:p>
        </p:txBody>
      </p:sp>
      <p:sp>
        <p:nvSpPr>
          <p:cNvPr id="88082" name="Text Box 24">
            <a:extLst>
              <a:ext uri="{FF2B5EF4-FFF2-40B4-BE49-F238E27FC236}">
                <a16:creationId xmlns:a16="http://schemas.microsoft.com/office/drawing/2014/main" id="{BCA570C0-A18D-451C-9EFD-12FF5D5AFB90}"/>
              </a:ext>
            </a:extLst>
          </p:cNvPr>
          <p:cNvSpPr txBox="1">
            <a:spLocks noChangeArrowheads="1"/>
          </p:cNvSpPr>
          <p:nvPr/>
        </p:nvSpPr>
        <p:spPr bwMode="auto">
          <a:xfrm>
            <a:off x="2159000" y="4114800"/>
            <a:ext cx="1947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2000">
                <a:latin typeface="Tahoma" panose="020B0604030504040204" pitchFamily="34" charset="0"/>
              </a:rPr>
              <a:t>hash function H</a:t>
            </a:r>
          </a:p>
        </p:txBody>
      </p:sp>
      <p:sp>
        <p:nvSpPr>
          <p:cNvPr id="88083" name="Text Box 25">
            <a:extLst>
              <a:ext uri="{FF2B5EF4-FFF2-40B4-BE49-F238E27FC236}">
                <a16:creationId xmlns:a16="http://schemas.microsoft.com/office/drawing/2014/main" id="{692D9B48-E221-4BF2-BFAC-4018B245D0B9}"/>
              </a:ext>
            </a:extLst>
          </p:cNvPr>
          <p:cNvSpPr txBox="1">
            <a:spLocks noChangeArrowheads="1"/>
          </p:cNvSpPr>
          <p:nvPr/>
        </p:nvSpPr>
        <p:spPr bwMode="auto">
          <a:xfrm>
            <a:off x="3886200" y="4525963"/>
            <a:ext cx="205740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70000"/>
              </a:lnSpc>
              <a:buSzTx/>
              <a:buFontTx/>
              <a:buNone/>
            </a:pPr>
            <a:r>
              <a:rPr lang="en-US" altLang="en-US" sz="1600">
                <a:solidFill>
                  <a:schemeClr val="bg1"/>
                </a:solidFill>
                <a:latin typeface="Tahoma" panose="020B0604030504040204" pitchFamily="34" charset="0"/>
              </a:rPr>
              <a:t>Hash value or message </a:t>
            </a:r>
          </a:p>
          <a:p>
            <a:pPr algn="ctr">
              <a:lnSpc>
                <a:spcPct val="70000"/>
              </a:lnSpc>
              <a:buSzTx/>
              <a:buFontTx/>
              <a:buNone/>
            </a:pPr>
            <a:r>
              <a:rPr lang="en-US" altLang="en-US" sz="1600">
                <a:solidFill>
                  <a:schemeClr val="bg1"/>
                </a:solidFill>
                <a:latin typeface="Tahoma" panose="020B0604030504040204" pitchFamily="34" charset="0"/>
              </a:rPr>
              <a:t>“digest”</a:t>
            </a:r>
          </a:p>
        </p:txBody>
      </p:sp>
      <p:sp>
        <p:nvSpPr>
          <p:cNvPr id="88084" name="Text Box 26">
            <a:extLst>
              <a:ext uri="{FF2B5EF4-FFF2-40B4-BE49-F238E27FC236}">
                <a16:creationId xmlns:a16="http://schemas.microsoft.com/office/drawing/2014/main" id="{F70B5DA1-4728-438E-808F-9FC3FEF1798E}"/>
              </a:ext>
            </a:extLst>
          </p:cNvPr>
          <p:cNvSpPr txBox="1">
            <a:spLocks noChangeArrowheads="1"/>
          </p:cNvSpPr>
          <p:nvPr/>
        </p:nvSpPr>
        <p:spPr bwMode="auto">
          <a:xfrm>
            <a:off x="776288" y="4464050"/>
            <a:ext cx="968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SzTx/>
              <a:buFontTx/>
              <a:buNone/>
            </a:pPr>
            <a:r>
              <a:rPr lang="en-US" altLang="en-US" sz="1600">
                <a:solidFill>
                  <a:schemeClr val="bg1"/>
                </a:solidFill>
                <a:latin typeface="Tahoma" panose="020B0604030504040204" pitchFamily="34" charset="0"/>
              </a:rPr>
              <a:t>message</a:t>
            </a:r>
          </a:p>
        </p:txBody>
      </p:sp>
      <p:sp>
        <p:nvSpPr>
          <p:cNvPr id="88085" name="灯片编号占位符 3">
            <a:extLst>
              <a:ext uri="{FF2B5EF4-FFF2-40B4-BE49-F238E27FC236}">
                <a16:creationId xmlns:a16="http://schemas.microsoft.com/office/drawing/2014/main" id="{2722B388-EF20-473C-B297-B6B5B7EAC17C}"/>
              </a:ext>
            </a:extLst>
          </p:cNvPr>
          <p:cNvSpPr txBox="1">
            <a:spLocks noGrp="1"/>
          </p:cNvSpPr>
          <p:nvPr/>
        </p:nvSpPr>
        <p:spPr bwMode="auto">
          <a:xfrm>
            <a:off x="77660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2C19EE0-0202-473C-94C1-DDAB85805909}"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69</a:t>
            </a:fld>
            <a:endParaRPr lang="en-US" altLang="zh-CN" sz="1400">
              <a:latin typeface="Times New Roman" panose="02020603050405020304" pitchFamily="18" charset="0"/>
              <a:ea typeface="宋体" panose="02010600030101010101" pitchFamily="2" charset="-122"/>
            </a:endParaRPr>
          </a:p>
        </p:txBody>
      </p:sp>
      <p:sp>
        <p:nvSpPr>
          <p:cNvPr id="88086" name="Rectangle 2">
            <a:extLst>
              <a:ext uri="{FF2B5EF4-FFF2-40B4-BE49-F238E27FC236}">
                <a16:creationId xmlns:a16="http://schemas.microsoft.com/office/drawing/2014/main" id="{0F3AC5CB-B977-4570-ABD7-FF035D4F1B7E}"/>
              </a:ext>
            </a:extLst>
          </p:cNvPr>
          <p:cNvSpPr>
            <a:spLocks noGrp="1" noChangeArrowheads="1"/>
          </p:cNvSpPr>
          <p:nvPr>
            <p:ph type="title"/>
          </p:nvPr>
        </p:nvSpPr>
        <p:spPr>
          <a:xfrm>
            <a:off x="349250" y="261938"/>
            <a:ext cx="8794750" cy="436562"/>
          </a:xfrm>
        </p:spPr>
        <p:txBody>
          <a:bodyPr/>
          <a:lstStyle/>
          <a:p>
            <a:pPr algn="ctr" eaLnBrk="1" hangingPunct="1"/>
            <a:r>
              <a:rPr lang="en-US" altLang="en-US" sz="3600" u="none" dirty="0">
                <a:solidFill>
                  <a:schemeClr val="tx1"/>
                </a:solidFill>
                <a:latin typeface="Times New Roman" panose="02020603050405020304" pitchFamily="18" charset="0"/>
                <a:cs typeface="Times New Roman" panose="02020603050405020304" pitchFamily="18" charset="0"/>
              </a:rPr>
              <a:t>Hash Function</a:t>
            </a:r>
          </a:p>
        </p:txBody>
      </p:sp>
      <p:pic>
        <p:nvPicPr>
          <p:cNvPr id="88087" name="Picture 24">
            <a:extLst>
              <a:ext uri="{FF2B5EF4-FFF2-40B4-BE49-F238E27FC236}">
                <a16:creationId xmlns:a16="http://schemas.microsoft.com/office/drawing/2014/main" id="{507296F8-1B1B-4473-A437-4E06802DFC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50" y="201613"/>
            <a:ext cx="14160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灯片编号占位符 2">
            <a:extLst>
              <a:ext uri="{FF2B5EF4-FFF2-40B4-BE49-F238E27FC236}">
                <a16:creationId xmlns:a16="http://schemas.microsoft.com/office/drawing/2014/main" id="{4519839F-E2EE-4C98-8C37-222A98710157}"/>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5E29DB06-D4BF-4339-B618-D85FB57714F8}"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7</a:t>
            </a:fld>
            <a:endParaRPr lang="en-US" altLang="zh-CN" sz="1400">
              <a:latin typeface="Times New Roman" panose="02020603050405020304" pitchFamily="18" charset="0"/>
              <a:ea typeface="宋体" panose="02010600030101010101" pitchFamily="2" charset="-122"/>
            </a:endParaRPr>
          </a:p>
        </p:txBody>
      </p:sp>
      <p:sp>
        <p:nvSpPr>
          <p:cNvPr id="9" name="Title 1">
            <a:extLst>
              <a:ext uri="{FF2B5EF4-FFF2-40B4-BE49-F238E27FC236}">
                <a16:creationId xmlns:a16="http://schemas.microsoft.com/office/drawing/2014/main" id="{E0015A48-F5C5-4202-B249-98F9B92C29FE}"/>
              </a:ext>
            </a:extLst>
          </p:cNvPr>
          <p:cNvSpPr txBox="1">
            <a:spLocks/>
          </p:cNvSpPr>
          <p:nvPr/>
        </p:nvSpPr>
        <p:spPr bwMode="auto">
          <a:xfrm>
            <a:off x="360218" y="2074594"/>
            <a:ext cx="8382000" cy="4326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ClrTx/>
              <a:buSzTx/>
            </a:pPr>
            <a:r>
              <a:rPr lang="en-US" altLang="en-US" dirty="0">
                <a:solidFill>
                  <a:schemeClr val="accent2"/>
                </a:solidFill>
                <a:latin typeface="Times New Roman" panose="02020603050405020304" pitchFamily="18" charset="0"/>
                <a:cs typeface="Times New Roman" panose="02020603050405020304" pitchFamily="18" charset="0"/>
              </a:rPr>
              <a:t>Please turn your videos off during lectures. </a:t>
            </a:r>
          </a:p>
          <a:p>
            <a:pPr algn="just">
              <a:spcBef>
                <a:spcPct val="0"/>
              </a:spcBef>
              <a:buClrTx/>
              <a:buSzTx/>
            </a:pPr>
            <a:r>
              <a:rPr lang="en-US" altLang="en-US" dirty="0">
                <a:solidFill>
                  <a:schemeClr val="accent2"/>
                </a:solidFill>
                <a:latin typeface="Times New Roman" panose="02020603050405020304" pitchFamily="18" charset="0"/>
                <a:cs typeface="Times New Roman" panose="02020603050405020304" pitchFamily="18" charset="0"/>
              </a:rPr>
              <a:t>Please mute unless you're asking questions. </a:t>
            </a:r>
          </a:p>
          <a:p>
            <a:pPr lvl="1" algn="just">
              <a:spcBef>
                <a:spcPct val="0"/>
              </a:spcBef>
              <a:buClrTx/>
              <a:buSzTx/>
              <a:buFont typeface="Wingdings" panose="05000000000000000000" pitchFamily="2" charset="2"/>
              <a:buChar char="v"/>
            </a:pPr>
            <a:r>
              <a:rPr lang="en-US" altLang="en-US" dirty="0">
                <a:solidFill>
                  <a:schemeClr val="accent2"/>
                </a:solidFill>
                <a:latin typeface="Times New Roman" panose="02020603050405020304" pitchFamily="18" charset="0"/>
                <a:cs typeface="Times New Roman" panose="02020603050405020304" pitchFamily="18" charset="0"/>
              </a:rPr>
              <a:t>Please “Raise Your Hand” in Tencent Meeting if you have anything that requires immediate attention from me during lectures.</a:t>
            </a:r>
          </a:p>
          <a:p>
            <a:pPr lvl="1" algn="just">
              <a:spcBef>
                <a:spcPct val="0"/>
              </a:spcBef>
              <a:buClrTx/>
              <a:buSzTx/>
              <a:buFont typeface="Wingdings" panose="05000000000000000000" pitchFamily="2" charset="2"/>
              <a:buChar char="v"/>
            </a:pPr>
            <a:r>
              <a:rPr lang="en-US" altLang="en-US" dirty="0">
                <a:solidFill>
                  <a:schemeClr val="accent2"/>
                </a:solidFill>
                <a:latin typeface="Times New Roman" panose="02020603050405020304" pitchFamily="18" charset="0"/>
                <a:cs typeface="Times New Roman" panose="02020603050405020304" pitchFamily="18" charset="0"/>
              </a:rPr>
              <a:t>I will hold question and discussion sessions in the last 10 min of each lecture. So you can ask questions verbally or post your questions into chat box.</a:t>
            </a:r>
          </a:p>
          <a:p>
            <a:pPr algn="just">
              <a:spcBef>
                <a:spcPct val="0"/>
              </a:spcBef>
              <a:buClrTx/>
              <a:buSzTx/>
            </a:pPr>
            <a:r>
              <a:rPr lang="en-US" altLang="en-US" dirty="0">
                <a:solidFill>
                  <a:schemeClr val="accent2"/>
                </a:solidFill>
                <a:latin typeface="Times New Roman" panose="02020603050405020304" pitchFamily="18" charset="0"/>
                <a:cs typeface="Times New Roman" panose="02020603050405020304" pitchFamily="18" charset="0"/>
              </a:rPr>
              <a:t>Be mindful, respectful of others. Please limit the use of chat box to course related materials only.</a:t>
            </a:r>
          </a:p>
        </p:txBody>
      </p:sp>
      <p:pic>
        <p:nvPicPr>
          <p:cNvPr id="5" name="Picture 4">
            <a:extLst>
              <a:ext uri="{FF2B5EF4-FFF2-40B4-BE49-F238E27FC236}">
                <a16:creationId xmlns:a16="http://schemas.microsoft.com/office/drawing/2014/main" id="{26585B43-C166-4EC4-9DCB-3E679A8774B0}"/>
              </a:ext>
            </a:extLst>
          </p:cNvPr>
          <p:cNvPicPr>
            <a:picLocks noChangeAspect="1"/>
          </p:cNvPicPr>
          <p:nvPr/>
        </p:nvPicPr>
        <p:blipFill>
          <a:blip r:embed="rId3"/>
          <a:stretch>
            <a:fillRect/>
          </a:stretch>
        </p:blipFill>
        <p:spPr>
          <a:xfrm>
            <a:off x="6629400" y="805411"/>
            <a:ext cx="2327632" cy="1343788"/>
          </a:xfrm>
          <a:prstGeom prst="rect">
            <a:avLst/>
          </a:prstGeom>
        </p:spPr>
      </p:pic>
      <p:sp>
        <p:nvSpPr>
          <p:cNvPr id="14" name="Rectangle 2">
            <a:extLst>
              <a:ext uri="{FF2B5EF4-FFF2-40B4-BE49-F238E27FC236}">
                <a16:creationId xmlns:a16="http://schemas.microsoft.com/office/drawing/2014/main" id="{EB3766C2-C487-41AA-8DB2-29263039EC62}"/>
              </a:ext>
            </a:extLst>
          </p:cNvPr>
          <p:cNvSpPr>
            <a:spLocks noGrp="1" noChangeArrowheads="1"/>
          </p:cNvSpPr>
          <p:nvPr>
            <p:ph type="title"/>
          </p:nvPr>
        </p:nvSpPr>
        <p:spPr>
          <a:xfrm>
            <a:off x="222251" y="764597"/>
            <a:ext cx="7321550" cy="833437"/>
          </a:xfrm>
        </p:spPr>
        <p:txBody>
          <a:bodyPr/>
          <a:lstStyle/>
          <a:p>
            <a:pPr algn="ctr"/>
            <a:r>
              <a:rPr lang="en-US" altLang="en-US" b="1" u="none">
                <a:latin typeface="Times New Roman" panose="02020603050405020304" pitchFamily="18" charset="0"/>
                <a:cs typeface="Times New Roman" panose="02020603050405020304" pitchFamily="18" charset="0"/>
              </a:rPr>
              <a:t>Course logistics (cont’d)</a:t>
            </a:r>
          </a:p>
        </p:txBody>
      </p:sp>
    </p:spTree>
    <p:extLst>
      <p:ext uri="{BB962C8B-B14F-4D97-AF65-F5344CB8AC3E}">
        <p14:creationId xmlns:p14="http://schemas.microsoft.com/office/powerpoint/2010/main" val="1608134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152400"/>
            <a:ext cx="7772400" cy="762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Hash Function (cont’d)</a:t>
            </a:r>
          </a:p>
        </p:txBody>
      </p:sp>
      <p:sp>
        <p:nvSpPr>
          <p:cNvPr id="34819" name="Rectangle 3"/>
          <p:cNvSpPr>
            <a:spLocks noGrp="1" noChangeArrowheads="1"/>
          </p:cNvSpPr>
          <p:nvPr>
            <p:ph type="body" idx="1"/>
          </p:nvPr>
        </p:nvSpPr>
        <p:spPr>
          <a:xfrm>
            <a:off x="685800" y="1295400"/>
            <a:ext cx="7772400" cy="1295400"/>
          </a:xfrm>
        </p:spPr>
        <p:txBody>
          <a:bodyPr/>
          <a:lstStyle/>
          <a:p>
            <a:r>
              <a:rPr lang="en-US" dirty="0">
                <a:latin typeface="Times New Roman" pitchFamily="18" charset="0"/>
                <a:cs typeface="Times New Roman" pitchFamily="18" charset="0"/>
              </a:rPr>
              <a:t>Data integrity = data has not been altered since creation time</a:t>
            </a:r>
          </a:p>
          <a:p>
            <a:pPr>
              <a:buNone/>
            </a:pPr>
            <a:endParaRPr lang="en-US" dirty="0"/>
          </a:p>
        </p:txBody>
      </p:sp>
      <p:sp>
        <p:nvSpPr>
          <p:cNvPr id="5" name="Oval 7"/>
          <p:cNvSpPr>
            <a:spLocks noChangeArrowheads="1"/>
          </p:cNvSpPr>
          <p:nvPr/>
        </p:nvSpPr>
        <p:spPr bwMode="auto">
          <a:xfrm>
            <a:off x="1744663" y="3760788"/>
            <a:ext cx="2057400" cy="2133600"/>
          </a:xfrm>
          <a:prstGeom prst="ellipse">
            <a:avLst/>
          </a:prstGeom>
          <a:solidFill>
            <a:schemeClr val="accent1"/>
          </a:solidFill>
          <a:ln w="28575">
            <a:solidFill>
              <a:schemeClr val="tx1"/>
            </a:solidFill>
            <a:prstDash val="dash"/>
            <a:round/>
            <a:headEnd/>
            <a:tailEnd/>
          </a:ln>
        </p:spPr>
        <p:txBody>
          <a:bodyPr wrap="none" anchor="ctr"/>
          <a:lstStyle/>
          <a:p>
            <a:pPr algn="ctr" eaLnBrk="0" hangingPunct="0">
              <a:spcBef>
                <a:spcPct val="20000"/>
              </a:spcBef>
              <a:buClr>
                <a:schemeClr val="accent2"/>
              </a:buClr>
              <a:buFontTx/>
              <a:buChar char="•"/>
            </a:pPr>
            <a:endParaRPr lang="en-US">
              <a:solidFill>
                <a:schemeClr val="bg2"/>
              </a:solidFill>
              <a:latin typeface="Tahoma" pitchFamily="34" charset="0"/>
            </a:endParaRPr>
          </a:p>
        </p:txBody>
      </p:sp>
      <p:sp>
        <p:nvSpPr>
          <p:cNvPr id="6" name="Oval 8"/>
          <p:cNvSpPr>
            <a:spLocks noChangeArrowheads="1"/>
          </p:cNvSpPr>
          <p:nvPr/>
        </p:nvSpPr>
        <p:spPr bwMode="auto">
          <a:xfrm>
            <a:off x="5181600" y="3684588"/>
            <a:ext cx="3276600" cy="2133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8" name="Text Box 10"/>
          <p:cNvSpPr txBox="1">
            <a:spLocks noChangeArrowheads="1"/>
          </p:cNvSpPr>
          <p:nvPr/>
        </p:nvSpPr>
        <p:spPr bwMode="auto">
          <a:xfrm>
            <a:off x="5943600" y="5881688"/>
            <a:ext cx="1716087" cy="366712"/>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sz="1800" dirty="0">
                <a:latin typeface="Tahoma" pitchFamily="34" charset="0"/>
              </a:rPr>
              <a:t>n-bit bit strings</a:t>
            </a:r>
          </a:p>
        </p:txBody>
      </p:sp>
      <p:sp>
        <p:nvSpPr>
          <p:cNvPr id="10" name="Text Box 12"/>
          <p:cNvSpPr txBox="1">
            <a:spLocks noChangeArrowheads="1"/>
          </p:cNvSpPr>
          <p:nvPr/>
        </p:nvSpPr>
        <p:spPr bwMode="auto">
          <a:xfrm>
            <a:off x="2595563" y="4689475"/>
            <a:ext cx="368300" cy="823913"/>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sz="4800">
                <a:latin typeface="Tahoma" pitchFamily="34" charset="0"/>
              </a:rPr>
              <a:t>.</a:t>
            </a:r>
          </a:p>
        </p:txBody>
      </p:sp>
      <p:sp>
        <p:nvSpPr>
          <p:cNvPr id="11" name="Text Box 13"/>
          <p:cNvSpPr txBox="1">
            <a:spLocks noChangeArrowheads="1"/>
          </p:cNvSpPr>
          <p:nvPr/>
        </p:nvSpPr>
        <p:spPr bwMode="auto">
          <a:xfrm>
            <a:off x="2747963" y="3684588"/>
            <a:ext cx="368300" cy="823912"/>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sz="4800">
                <a:latin typeface="Tahoma" pitchFamily="34" charset="0"/>
              </a:rPr>
              <a:t>.</a:t>
            </a:r>
          </a:p>
        </p:txBody>
      </p:sp>
      <p:sp>
        <p:nvSpPr>
          <p:cNvPr id="12" name="Text Box 14"/>
          <p:cNvSpPr txBox="1">
            <a:spLocks noChangeArrowheads="1"/>
          </p:cNvSpPr>
          <p:nvPr/>
        </p:nvSpPr>
        <p:spPr bwMode="auto">
          <a:xfrm>
            <a:off x="6400800" y="3733800"/>
            <a:ext cx="368300" cy="823913"/>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sz="4800" dirty="0">
                <a:latin typeface="Tahoma" pitchFamily="34" charset="0"/>
              </a:rPr>
              <a:t>.</a:t>
            </a:r>
          </a:p>
        </p:txBody>
      </p:sp>
      <p:sp>
        <p:nvSpPr>
          <p:cNvPr id="13" name="Text Box 15"/>
          <p:cNvSpPr txBox="1">
            <a:spLocks noChangeArrowheads="1"/>
          </p:cNvSpPr>
          <p:nvPr/>
        </p:nvSpPr>
        <p:spPr bwMode="auto">
          <a:xfrm>
            <a:off x="6400800" y="4662488"/>
            <a:ext cx="368300" cy="823912"/>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sz="4800" dirty="0">
                <a:latin typeface="Tahoma" pitchFamily="34" charset="0"/>
              </a:rPr>
              <a:t>.</a:t>
            </a:r>
          </a:p>
        </p:txBody>
      </p:sp>
      <p:sp>
        <p:nvSpPr>
          <p:cNvPr id="14" name="Line 16"/>
          <p:cNvSpPr>
            <a:spLocks noChangeShapeType="1"/>
          </p:cNvSpPr>
          <p:nvPr/>
        </p:nvSpPr>
        <p:spPr bwMode="auto">
          <a:xfrm>
            <a:off x="2963862" y="4294188"/>
            <a:ext cx="3513137" cy="45719"/>
          </a:xfrm>
          <a:prstGeom prst="line">
            <a:avLst/>
          </a:prstGeom>
          <a:noFill/>
          <a:ln w="28575">
            <a:solidFill>
              <a:schemeClr val="tx1"/>
            </a:solidFill>
            <a:round/>
            <a:headEnd type="none" w="lg" len="lg"/>
            <a:tailEnd type="stealth" w="lg" len="lg"/>
          </a:ln>
        </p:spPr>
        <p:txBody>
          <a:bodyPr/>
          <a:lstStyle/>
          <a:p>
            <a:endParaRPr lang="en-US"/>
          </a:p>
        </p:txBody>
      </p:sp>
      <p:grpSp>
        <p:nvGrpSpPr>
          <p:cNvPr id="36" name="Group 35"/>
          <p:cNvGrpSpPr/>
          <p:nvPr/>
        </p:nvGrpSpPr>
        <p:grpSpPr>
          <a:xfrm>
            <a:off x="2354263" y="5056188"/>
            <a:ext cx="4046536" cy="457200"/>
            <a:chOff x="2354263" y="5056188"/>
            <a:chExt cx="4046536" cy="457200"/>
          </a:xfrm>
        </p:grpSpPr>
        <p:sp>
          <p:nvSpPr>
            <p:cNvPr id="15" name="Line 17"/>
            <p:cNvSpPr>
              <a:spLocks noChangeShapeType="1"/>
            </p:cNvSpPr>
            <p:nvPr/>
          </p:nvSpPr>
          <p:spPr bwMode="auto">
            <a:xfrm flipV="1">
              <a:off x="2954336" y="5258118"/>
              <a:ext cx="3446463" cy="45719"/>
            </a:xfrm>
            <a:prstGeom prst="line">
              <a:avLst/>
            </a:prstGeom>
            <a:noFill/>
            <a:ln w="28575">
              <a:solidFill>
                <a:schemeClr val="tx1"/>
              </a:solidFill>
              <a:round/>
              <a:headEnd type="none" w="lg" len="lg"/>
              <a:tailEnd type="stealth" w="lg" len="lg"/>
            </a:ln>
          </p:spPr>
          <p:txBody>
            <a:bodyPr/>
            <a:lstStyle/>
            <a:p>
              <a:endParaRPr lang="en-US"/>
            </a:p>
          </p:txBody>
        </p:sp>
        <p:sp>
          <p:nvSpPr>
            <p:cNvPr id="17" name="Text Box 19"/>
            <p:cNvSpPr txBox="1">
              <a:spLocks noChangeArrowheads="1"/>
            </p:cNvSpPr>
            <p:nvPr/>
          </p:nvSpPr>
          <p:spPr bwMode="auto">
            <a:xfrm>
              <a:off x="2354263" y="5056188"/>
              <a:ext cx="504825" cy="457200"/>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dirty="0">
                  <a:latin typeface="Tahoma" pitchFamily="34" charset="0"/>
                </a:rPr>
                <a:t>m’</a:t>
              </a:r>
            </a:p>
          </p:txBody>
        </p:sp>
      </p:grpSp>
      <p:sp>
        <p:nvSpPr>
          <p:cNvPr id="19" name="Text Box 21"/>
          <p:cNvSpPr txBox="1">
            <a:spLocks noChangeArrowheads="1"/>
          </p:cNvSpPr>
          <p:nvPr/>
        </p:nvSpPr>
        <p:spPr bwMode="auto">
          <a:xfrm>
            <a:off x="2514600" y="4065588"/>
            <a:ext cx="439737" cy="457200"/>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dirty="0">
                <a:latin typeface="Tahoma" pitchFamily="34" charset="0"/>
              </a:rPr>
              <a:t>m</a:t>
            </a:r>
          </a:p>
        </p:txBody>
      </p:sp>
      <p:sp>
        <p:nvSpPr>
          <p:cNvPr id="20" name="Text Box 22"/>
          <p:cNvSpPr txBox="1">
            <a:spLocks noChangeArrowheads="1"/>
          </p:cNvSpPr>
          <p:nvPr/>
        </p:nvSpPr>
        <p:spPr bwMode="auto">
          <a:xfrm>
            <a:off x="6629400" y="5029200"/>
            <a:ext cx="400050" cy="457200"/>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dirty="0">
                <a:latin typeface="Tahoma" pitchFamily="34" charset="0"/>
              </a:rPr>
              <a:t>x’</a:t>
            </a:r>
          </a:p>
        </p:txBody>
      </p:sp>
      <p:sp>
        <p:nvSpPr>
          <p:cNvPr id="21" name="Text Box 23"/>
          <p:cNvSpPr txBox="1">
            <a:spLocks noChangeArrowheads="1"/>
          </p:cNvSpPr>
          <p:nvPr/>
        </p:nvSpPr>
        <p:spPr bwMode="auto">
          <a:xfrm>
            <a:off x="6629400" y="4114800"/>
            <a:ext cx="334963" cy="457200"/>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dirty="0">
                <a:latin typeface="Tahoma" pitchFamily="34" charset="0"/>
              </a:rPr>
              <a:t>x</a:t>
            </a:r>
          </a:p>
        </p:txBody>
      </p:sp>
      <p:sp>
        <p:nvSpPr>
          <p:cNvPr id="22" name="Text Box 24"/>
          <p:cNvSpPr txBox="1">
            <a:spLocks noChangeArrowheads="1"/>
          </p:cNvSpPr>
          <p:nvPr/>
        </p:nvSpPr>
        <p:spPr bwMode="auto">
          <a:xfrm>
            <a:off x="3683000" y="3505200"/>
            <a:ext cx="1947863" cy="396875"/>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sz="2000">
                <a:latin typeface="Tahoma" pitchFamily="34" charset="0"/>
              </a:rPr>
              <a:t>hash function H</a:t>
            </a:r>
          </a:p>
        </p:txBody>
      </p:sp>
      <p:sp>
        <p:nvSpPr>
          <p:cNvPr id="24" name="Text Box 26"/>
          <p:cNvSpPr txBox="1">
            <a:spLocks noChangeArrowheads="1"/>
          </p:cNvSpPr>
          <p:nvPr/>
        </p:nvSpPr>
        <p:spPr bwMode="auto">
          <a:xfrm>
            <a:off x="2133600" y="3854450"/>
            <a:ext cx="1226618" cy="461665"/>
          </a:xfrm>
          <a:prstGeom prst="rect">
            <a:avLst/>
          </a:prstGeom>
          <a:noFill/>
          <a:ln w="28575">
            <a:noFill/>
            <a:miter lim="800000"/>
            <a:headEnd/>
            <a:tailEnd/>
          </a:ln>
        </p:spPr>
        <p:txBody>
          <a:bodyPr wrap="none">
            <a:spAutoFit/>
          </a:bodyPr>
          <a:lstStyle/>
          <a:p>
            <a:pPr eaLnBrk="0" hangingPunct="0">
              <a:spcBef>
                <a:spcPct val="20000"/>
              </a:spcBef>
              <a:buClr>
                <a:schemeClr val="accent2"/>
              </a:buClr>
            </a:pPr>
            <a:r>
              <a:rPr lang="en-US" dirty="0">
                <a:solidFill>
                  <a:schemeClr val="bg1"/>
                </a:solidFill>
                <a:latin typeface="Times New Roman" pitchFamily="18" charset="0"/>
                <a:cs typeface="Times New Roman" pitchFamily="18" charset="0"/>
              </a:rPr>
              <a:t>message</a:t>
            </a:r>
          </a:p>
        </p:txBody>
      </p:sp>
      <p:sp>
        <p:nvSpPr>
          <p:cNvPr id="25" name="Line 16"/>
          <p:cNvSpPr>
            <a:spLocks noChangeShapeType="1"/>
          </p:cNvSpPr>
          <p:nvPr/>
        </p:nvSpPr>
        <p:spPr bwMode="auto">
          <a:xfrm flipH="1">
            <a:off x="2595563" y="4508499"/>
            <a:ext cx="101919" cy="592932"/>
          </a:xfrm>
          <a:prstGeom prst="line">
            <a:avLst/>
          </a:prstGeom>
          <a:noFill/>
          <a:ln w="28575">
            <a:solidFill>
              <a:schemeClr val="tx1"/>
            </a:solidFill>
            <a:round/>
            <a:headEnd type="none" w="lg" len="lg"/>
            <a:tailEnd type="stealth" w="lg" len="lg"/>
          </a:ln>
        </p:spPr>
        <p:txBody>
          <a:bodyPr/>
          <a:lstStyle/>
          <a:p>
            <a:endParaRPr lang="en-US"/>
          </a:p>
        </p:txBody>
      </p:sp>
      <p:sp>
        <p:nvSpPr>
          <p:cNvPr id="26" name="AutoShape 9"/>
          <p:cNvSpPr>
            <a:spLocks noChangeArrowheads="1"/>
          </p:cNvSpPr>
          <p:nvPr/>
        </p:nvSpPr>
        <p:spPr bwMode="auto">
          <a:xfrm>
            <a:off x="0" y="2836863"/>
            <a:ext cx="2667001" cy="1228725"/>
          </a:xfrm>
          <a:prstGeom prst="cloudCallout">
            <a:avLst>
              <a:gd name="adj1" fmla="val 43214"/>
              <a:gd name="adj2" fmla="val 103863"/>
            </a:avLst>
          </a:prstGeom>
          <a:solidFill>
            <a:schemeClr val="accent1"/>
          </a:solidFill>
          <a:ln w="9525">
            <a:solidFill>
              <a:schemeClr val="tx1"/>
            </a:solidFill>
            <a:round/>
            <a:headEnd/>
            <a:tailEnd/>
          </a:ln>
        </p:spPr>
        <p:txBody>
          <a:bodyPr/>
          <a:lstStyle/>
          <a:p>
            <a:pPr algn="ctr"/>
            <a:r>
              <a:rPr lang="en-US" sz="2000" dirty="0">
                <a:latin typeface="Times New Roman" pitchFamily="18" charset="0"/>
                <a:cs typeface="Times New Roman" pitchFamily="18" charset="0"/>
              </a:rPr>
              <a:t>modification</a:t>
            </a:r>
            <a:endParaRPr lang="en-US" dirty="0">
              <a:latin typeface="Times New Roman" pitchFamily="18" charset="0"/>
              <a:cs typeface="Times New Roman" pitchFamily="18" charset="0"/>
            </a:endParaRPr>
          </a:p>
        </p:txBody>
      </p:sp>
      <p:grpSp>
        <p:nvGrpSpPr>
          <p:cNvPr id="35" name="Group 34"/>
          <p:cNvGrpSpPr/>
          <p:nvPr/>
        </p:nvGrpSpPr>
        <p:grpSpPr>
          <a:xfrm>
            <a:off x="6202363" y="4572000"/>
            <a:ext cx="762000" cy="382588"/>
            <a:chOff x="685800" y="6132512"/>
            <a:chExt cx="762000" cy="382588"/>
          </a:xfrm>
        </p:grpSpPr>
        <p:cxnSp>
          <p:nvCxnSpPr>
            <p:cNvPr id="29" name="Straight Connector 28"/>
            <p:cNvCxnSpPr/>
            <p:nvPr/>
          </p:nvCxnSpPr>
          <p:spPr bwMode="auto">
            <a:xfrm>
              <a:off x="685800" y="6248400"/>
              <a:ext cx="762000" cy="1588"/>
            </a:xfrm>
            <a:prstGeom prst="line">
              <a:avLst/>
            </a:prstGeom>
            <a:noFill/>
            <a:ln w="6667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a:off x="685800" y="6400800"/>
              <a:ext cx="762000" cy="1588"/>
            </a:xfrm>
            <a:prstGeom prst="line">
              <a:avLst/>
            </a:prstGeom>
            <a:noFill/>
            <a:ln w="66675"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rot="16200000" flipH="1">
              <a:off x="913606" y="6171406"/>
              <a:ext cx="382588" cy="304800"/>
            </a:xfrm>
            <a:prstGeom prst="line">
              <a:avLst/>
            </a:prstGeom>
            <a:noFill/>
            <a:ln w="66675" cap="flat" cmpd="sng" algn="ctr">
              <a:solidFill>
                <a:srgbClr val="FF0000"/>
              </a:solidFill>
              <a:prstDash val="solid"/>
              <a:round/>
              <a:headEnd type="none" w="med" len="med"/>
              <a:tailEnd type="none" w="med" len="med"/>
            </a:ln>
            <a:effectLst/>
          </p:spPr>
        </p:cxnSp>
      </p:grpSp>
      <p:sp>
        <p:nvSpPr>
          <p:cNvPr id="27" name="Slide Number Placeholder 3">
            <a:extLst>
              <a:ext uri="{FF2B5EF4-FFF2-40B4-BE49-F238E27FC236}">
                <a16:creationId xmlns:a16="http://schemas.microsoft.com/office/drawing/2014/main" id="{4F6A1693-7FE7-4F45-A5F9-B1E9C7EA5003}"/>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70</a:t>
            </a:fld>
            <a:endParaRPr lang="en-US" altLang="zh-CN" sz="1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7272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amond(in)">
                                      <p:cBhvr>
                                        <p:cTn id="7" dur="1000"/>
                                        <p:tgtEl>
                                          <p:spTgt spid="26"/>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amond(in)">
                                      <p:cBhvr>
                                        <p:cTn id="10" dur="20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checkerboard(across)">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CA2610-BFD7-4D9F-9D0D-74BD3B0FCAFA}"/>
              </a:ext>
            </a:extLst>
          </p:cNvPr>
          <p:cNvSpPr>
            <a:spLocks noGrp="1" noChangeArrowheads="1"/>
          </p:cNvSpPr>
          <p:nvPr>
            <p:ph type="title"/>
          </p:nvPr>
        </p:nvSpPr>
        <p:spPr>
          <a:xfrm>
            <a:off x="533400" y="228600"/>
            <a:ext cx="7772400" cy="762000"/>
          </a:xfrm>
        </p:spPr>
        <p:txBody>
          <a:bodyPr/>
          <a:lstStyle/>
          <a:p>
            <a:pPr algn="ctr">
              <a:defRPr/>
            </a:pPr>
            <a:r>
              <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Common Hash Functions </a:t>
            </a:r>
          </a:p>
        </p:txBody>
      </p:sp>
      <p:sp>
        <p:nvSpPr>
          <p:cNvPr id="30723" name="Rectangle 3">
            <a:extLst>
              <a:ext uri="{FF2B5EF4-FFF2-40B4-BE49-F238E27FC236}">
                <a16:creationId xmlns:a16="http://schemas.microsoft.com/office/drawing/2014/main" id="{46DF4337-A700-4475-A0F8-33777484629B}"/>
              </a:ext>
            </a:extLst>
          </p:cNvPr>
          <p:cNvSpPr>
            <a:spLocks noGrp="1" noChangeArrowheads="1"/>
          </p:cNvSpPr>
          <p:nvPr>
            <p:ph type="body" idx="1"/>
          </p:nvPr>
        </p:nvSpPr>
        <p:spPr>
          <a:xfrm>
            <a:off x="488950" y="1219200"/>
            <a:ext cx="8197850" cy="4800600"/>
          </a:xfrm>
        </p:spPr>
        <p:txBody>
          <a:bodyPr/>
          <a:lstStyle/>
          <a:p>
            <a:r>
              <a:rPr lang="en-US" altLang="en-US" dirty="0">
                <a:latin typeface="Times New Roman" panose="02020603050405020304" pitchFamily="18" charset="0"/>
                <a:cs typeface="Times New Roman" panose="02020603050405020304" pitchFamily="18" charset="0"/>
              </a:rPr>
              <a:t>MD5</a:t>
            </a:r>
          </a:p>
          <a:p>
            <a:pPr lvl="1"/>
            <a:r>
              <a:rPr lang="en-US" altLang="en-US" dirty="0">
                <a:latin typeface="Times New Roman" panose="02020603050405020304" pitchFamily="18" charset="0"/>
                <a:cs typeface="Times New Roman" panose="02020603050405020304" pitchFamily="18" charset="0"/>
              </a:rPr>
              <a:t>128-bit output</a:t>
            </a:r>
          </a:p>
          <a:p>
            <a:pPr lvl="1"/>
            <a:r>
              <a:rPr lang="en-US" altLang="en-US" dirty="0">
                <a:latin typeface="Times New Roman" panose="02020603050405020304" pitchFamily="18" charset="0"/>
                <a:cs typeface="Times New Roman" panose="02020603050405020304" pitchFamily="18" charset="0"/>
              </a:rPr>
              <a:t>Designed by Ron </a:t>
            </a:r>
            <a:r>
              <a:rPr lang="en-US" altLang="en-US" dirty="0" err="1">
                <a:latin typeface="Times New Roman" panose="02020603050405020304" pitchFamily="18" charset="0"/>
                <a:cs typeface="Times New Roman" panose="02020603050405020304" pitchFamily="18" charset="0"/>
              </a:rPr>
              <a:t>Rivest</a:t>
            </a:r>
            <a:r>
              <a:rPr lang="en-US" altLang="en-US" dirty="0">
                <a:latin typeface="Times New Roman" panose="02020603050405020304" pitchFamily="18" charset="0"/>
                <a:cs typeface="Times New Roman" panose="02020603050405020304" pitchFamily="18" charset="0"/>
              </a:rPr>
              <a:t>, used very widely</a:t>
            </a:r>
          </a:p>
          <a:p>
            <a:pPr lvl="1"/>
            <a:r>
              <a:rPr lang="en-US" altLang="en-US" dirty="0">
                <a:latin typeface="Times New Roman" panose="02020603050405020304" pitchFamily="18" charset="0"/>
                <a:cs typeface="Times New Roman" panose="02020603050405020304" pitchFamily="18" charset="0"/>
              </a:rPr>
              <a:t>Collision-resistance broken (summer of 2004)</a:t>
            </a:r>
          </a:p>
          <a:p>
            <a:r>
              <a:rPr lang="en-US" altLang="en-US" b="1" dirty="0">
                <a:latin typeface="Times New Roman" panose="02020603050405020304" pitchFamily="18" charset="0"/>
                <a:cs typeface="Times New Roman" panose="02020603050405020304" pitchFamily="18" charset="0"/>
              </a:rPr>
              <a:t>SHA-1 (Secure Hash Algorithm)</a:t>
            </a:r>
          </a:p>
          <a:p>
            <a:pPr lvl="1"/>
            <a:r>
              <a:rPr lang="en-US" altLang="en-US" dirty="0">
                <a:latin typeface="Times New Roman" panose="02020603050405020304" pitchFamily="18" charset="0"/>
                <a:cs typeface="Times New Roman" panose="02020603050405020304" pitchFamily="18" charset="0"/>
              </a:rPr>
              <a:t>160-bit output</a:t>
            </a:r>
          </a:p>
          <a:p>
            <a:pPr lvl="1"/>
            <a:r>
              <a:rPr lang="en-US" altLang="en-US" dirty="0">
                <a:latin typeface="Times New Roman" panose="02020603050405020304" pitchFamily="18" charset="0"/>
                <a:cs typeface="Times New Roman" panose="02020603050405020304" pitchFamily="18" charset="0"/>
              </a:rPr>
              <a:t>US government (NIST) standard as of 1993-95</a:t>
            </a:r>
          </a:p>
          <a:p>
            <a:pPr lvl="2"/>
            <a:r>
              <a:rPr lang="en-US" altLang="en-US" dirty="0">
                <a:latin typeface="Times New Roman" panose="02020603050405020304" pitchFamily="18" charset="0"/>
                <a:cs typeface="Times New Roman" panose="02020603050405020304" pitchFamily="18" charset="0"/>
              </a:rPr>
              <a:t>Also the hash algorithm for Digital Signature Standard (DSS)</a:t>
            </a:r>
          </a:p>
          <a:p>
            <a:pPr lvl="1"/>
            <a:r>
              <a:rPr lang="en-US" altLang="en-US" b="1" dirty="0">
                <a:latin typeface="Times New Roman" panose="02020603050405020304" pitchFamily="18" charset="0"/>
                <a:cs typeface="Times New Roman" panose="02020603050405020304" pitchFamily="18" charset="0"/>
              </a:rPr>
              <a:t>SHA-256</a:t>
            </a:r>
            <a:r>
              <a:rPr lang="en-US" altLang="en-US" dirty="0">
                <a:latin typeface="Times New Roman" panose="02020603050405020304" pitchFamily="18" charset="0"/>
                <a:cs typeface="Times New Roman" panose="02020603050405020304" pitchFamily="18" charset="0"/>
              </a:rPr>
              <a:t> algorithm generates a 256-bit hash value</a:t>
            </a:r>
          </a:p>
        </p:txBody>
      </p:sp>
      <p:sp>
        <p:nvSpPr>
          <p:cNvPr id="30724" name="灯片编号占位符 3">
            <a:extLst>
              <a:ext uri="{FF2B5EF4-FFF2-40B4-BE49-F238E27FC236}">
                <a16:creationId xmlns:a16="http://schemas.microsoft.com/office/drawing/2014/main" id="{4BA0AB2C-29D8-4DBF-97AA-E757B5CD4974}"/>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spcAft>
                <a:spcPts val="300"/>
              </a:spcAft>
              <a:buChar char="•"/>
              <a:defRPr sz="2800">
                <a:solidFill>
                  <a:schemeClr val="tx1"/>
                </a:solidFill>
                <a:latin typeface="Comic Sans MS" panose="030F0702030302020204" pitchFamily="66" charset="0"/>
              </a:defRPr>
            </a:lvl1pPr>
            <a:lvl2pPr marL="742950" indent="-285750">
              <a:spcBef>
                <a:spcPts val="1200"/>
              </a:spcBef>
              <a:spcAft>
                <a:spcPts val="300"/>
              </a:spcAft>
              <a:buChar char="–"/>
              <a:defRPr sz="2400">
                <a:solidFill>
                  <a:schemeClr val="tx1"/>
                </a:solidFill>
                <a:latin typeface="Comic Sans MS" panose="030F0702030302020204" pitchFamily="66" charset="0"/>
              </a:defRPr>
            </a:lvl2pPr>
            <a:lvl3pPr marL="1143000" indent="-228600">
              <a:spcBef>
                <a:spcPts val="1200"/>
              </a:spcBef>
              <a:spcAft>
                <a:spcPts val="300"/>
              </a:spcAft>
              <a:buChar char="•"/>
              <a:defRPr sz="2000">
                <a:solidFill>
                  <a:schemeClr val="tx1"/>
                </a:solidFill>
                <a:latin typeface="Comic Sans MS" panose="030F0702030302020204" pitchFamily="66" charset="0"/>
              </a:defRPr>
            </a:lvl3pPr>
            <a:lvl4pPr marL="1600200" indent="-228600">
              <a:spcBef>
                <a:spcPts val="1200"/>
              </a:spcBef>
              <a:spcAft>
                <a:spcPts val="300"/>
              </a:spcAft>
              <a:buChar char="–"/>
              <a:defRPr>
                <a:solidFill>
                  <a:schemeClr val="tx1"/>
                </a:solidFill>
                <a:latin typeface="Comic Sans MS" panose="030F0702030302020204" pitchFamily="66" charset="0"/>
              </a:defRPr>
            </a:lvl4pPr>
            <a:lvl5pPr marL="2057400" indent="-228600">
              <a:spcBef>
                <a:spcPts val="1200"/>
              </a:spcBef>
              <a:spcAft>
                <a:spcPts val="300"/>
              </a:spcAft>
              <a:buChar char="»"/>
              <a:defRPr sz="1600">
                <a:solidFill>
                  <a:schemeClr val="tx1"/>
                </a:solidFill>
                <a:latin typeface="Comic Sans MS" panose="030F0702030302020204" pitchFamily="66" charset="0"/>
              </a:defRPr>
            </a:lvl5pPr>
            <a:lvl6pPr marL="2514600" indent="-228600" eaLnBrk="0" fontAlgn="base" hangingPunct="0">
              <a:spcBef>
                <a:spcPts val="1200"/>
              </a:spcBef>
              <a:spcAft>
                <a:spcPts val="300"/>
              </a:spcAft>
              <a:buChar char="»"/>
              <a:defRPr sz="1600">
                <a:solidFill>
                  <a:schemeClr val="tx1"/>
                </a:solidFill>
                <a:latin typeface="Comic Sans MS" panose="030F0702030302020204" pitchFamily="66" charset="0"/>
              </a:defRPr>
            </a:lvl6pPr>
            <a:lvl7pPr marL="2971800" indent="-228600" eaLnBrk="0" fontAlgn="base" hangingPunct="0">
              <a:spcBef>
                <a:spcPts val="1200"/>
              </a:spcBef>
              <a:spcAft>
                <a:spcPts val="300"/>
              </a:spcAft>
              <a:buChar char="»"/>
              <a:defRPr sz="1600">
                <a:solidFill>
                  <a:schemeClr val="tx1"/>
                </a:solidFill>
                <a:latin typeface="Comic Sans MS" panose="030F0702030302020204" pitchFamily="66" charset="0"/>
              </a:defRPr>
            </a:lvl7pPr>
            <a:lvl8pPr marL="3429000" indent="-228600" eaLnBrk="0" fontAlgn="base" hangingPunct="0">
              <a:spcBef>
                <a:spcPts val="1200"/>
              </a:spcBef>
              <a:spcAft>
                <a:spcPts val="300"/>
              </a:spcAft>
              <a:buChar char="»"/>
              <a:defRPr sz="1600">
                <a:solidFill>
                  <a:schemeClr val="tx1"/>
                </a:solidFill>
                <a:latin typeface="Comic Sans MS" panose="030F0702030302020204" pitchFamily="66" charset="0"/>
              </a:defRPr>
            </a:lvl8pPr>
            <a:lvl9pPr marL="3886200" indent="-228600" eaLnBrk="0" fontAlgn="base" hangingPunct="0">
              <a:spcBef>
                <a:spcPts val="1200"/>
              </a:spcBef>
              <a:spcAft>
                <a:spcPts val="300"/>
              </a:spcAft>
              <a:buChar char="»"/>
              <a:defRPr sz="1600">
                <a:solidFill>
                  <a:schemeClr val="tx1"/>
                </a:solidFill>
                <a:latin typeface="Comic Sans MS" panose="030F0702030302020204" pitchFamily="66" charset="0"/>
              </a:defRPr>
            </a:lvl9pPr>
          </a:lstStyle>
          <a:p>
            <a:pPr algn="r">
              <a:spcBef>
                <a:spcPct val="0"/>
              </a:spcBef>
              <a:spcAft>
                <a:spcPct val="0"/>
              </a:spcAft>
              <a:buFontTx/>
              <a:buNone/>
            </a:pPr>
            <a:fld id="{4FC57273-7D72-4ADE-BBEC-8EAFCD04FF40}" type="slidenum">
              <a:rPr lang="zh-CN" altLang="en-US" sz="1400">
                <a:latin typeface="Times New Roman" panose="02020603050405020304" pitchFamily="18" charset="0"/>
                <a:ea typeface="宋体" panose="02010600030101010101" pitchFamily="2" charset="-122"/>
              </a:rPr>
              <a:pPr algn="r">
                <a:spcBef>
                  <a:spcPct val="0"/>
                </a:spcBef>
                <a:spcAft>
                  <a:spcPct val="0"/>
                </a:spcAft>
                <a:buFontTx/>
                <a:buNone/>
              </a:pPr>
              <a:t>71</a:t>
            </a:fld>
            <a:endParaRPr lang="en-US" altLang="zh-CN" sz="1400">
              <a:latin typeface="Times New Roman" panose="02020603050405020304" pitchFamily="18" charset="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228600"/>
            <a:ext cx="7772400" cy="838200"/>
          </a:xfrm>
        </p:spPr>
        <p:txBody>
          <a:bodyPr/>
          <a:lstStyle/>
          <a:p>
            <a:pPr algn="ctr" eaLnBrk="1" hangingPunct="1"/>
            <a:r>
              <a:rPr lang="en-US" b="1" u="none" dirty="0">
                <a:effectLst>
                  <a:outerShdw blurRad="38100" dist="38100" dir="2700000" algn="tl">
                    <a:srgbClr val="000000">
                      <a:alpha val="43137"/>
                    </a:srgbClr>
                  </a:outerShdw>
                </a:effectLst>
                <a:latin typeface="Times New Roman" pitchFamily="18" charset="0"/>
                <a:cs typeface="Times New Roman" pitchFamily="18" charset="0"/>
              </a:rPr>
              <a:t>Chain of Custody</a:t>
            </a:r>
          </a:p>
        </p:txBody>
      </p:sp>
      <p:sp>
        <p:nvSpPr>
          <p:cNvPr id="14339" name="Rectangle 3"/>
          <p:cNvSpPr>
            <a:spLocks noGrp="1" noChangeArrowheads="1"/>
          </p:cNvSpPr>
          <p:nvPr>
            <p:ph type="body" idx="1"/>
          </p:nvPr>
        </p:nvSpPr>
        <p:spPr>
          <a:xfrm>
            <a:off x="228600" y="990600"/>
            <a:ext cx="8534400" cy="4800600"/>
          </a:xfrm>
        </p:spPr>
        <p:txBody>
          <a:bodyPr/>
          <a:lstStyle/>
          <a:p>
            <a:pPr algn="just" eaLnBrk="1" hangingPunct="1"/>
            <a:r>
              <a:rPr lang="en-US" dirty="0">
                <a:latin typeface="Times New Roman" pitchFamily="18" charset="0"/>
                <a:cs typeface="Times New Roman" pitchFamily="18" charset="0"/>
              </a:rPr>
              <a:t>Evidence must be strictly secured during its life cycle (e.g., starting when found, seized and acquired at a crime scene).  In addition, the Chain of Custody needs to be clearly documented. </a:t>
            </a:r>
          </a:p>
          <a:p>
            <a:pPr lvl="1" algn="just" eaLnBrk="1" hangingPunct="1"/>
            <a:r>
              <a:rPr lang="en-US" dirty="0">
                <a:latin typeface="Times New Roman" pitchFamily="18" charset="0"/>
                <a:cs typeface="Times New Roman" pitchFamily="18" charset="0"/>
              </a:rPr>
              <a:t>You should be able to clearly describe how the evidence was found,</a:t>
            </a:r>
          </a:p>
          <a:p>
            <a:pPr lvl="1" algn="just" eaLnBrk="1" hangingPunct="1"/>
            <a:r>
              <a:rPr lang="en-US" dirty="0">
                <a:latin typeface="Times New Roman" pitchFamily="18" charset="0"/>
                <a:cs typeface="Times New Roman" pitchFamily="18" charset="0"/>
              </a:rPr>
              <a:t>how it was handled and everything that happened to it.</a:t>
            </a:r>
          </a:p>
          <a:p>
            <a:pPr lvl="1" algn="just" eaLnBrk="1" hangingPunct="1"/>
            <a:r>
              <a:rPr lang="en-US" dirty="0">
                <a:latin typeface="Times New Roman" pitchFamily="18" charset="0"/>
                <a:cs typeface="Times New Roman" pitchFamily="18" charset="0"/>
              </a:rPr>
              <a:t>For example, in the courtroom, the defendant may question the chain of custody of the evidence it can be proven that the knife in the evidence room is the same knife found at the crime scene. </a:t>
            </a:r>
          </a:p>
        </p:txBody>
      </p:sp>
      <p:sp>
        <p:nvSpPr>
          <p:cNvPr id="4"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72</a:t>
            </a:fld>
            <a:endParaRPr lang="en-US"/>
          </a:p>
        </p:txBody>
      </p:sp>
      <p:pic>
        <p:nvPicPr>
          <p:cNvPr id="349186" name="Picture 2" descr="http://www.prostatespecificantigen.net/images/ChainCustody.jpg"/>
          <p:cNvPicPr>
            <a:picLocks noChangeAspect="1" noChangeArrowheads="1"/>
          </p:cNvPicPr>
          <p:nvPr/>
        </p:nvPicPr>
        <p:blipFill>
          <a:blip r:embed="rId3" cstate="print"/>
          <a:srcRect/>
          <a:stretch>
            <a:fillRect/>
          </a:stretch>
        </p:blipFill>
        <p:spPr bwMode="auto">
          <a:xfrm>
            <a:off x="-76200" y="9526"/>
            <a:ext cx="1143000" cy="857250"/>
          </a:xfrm>
          <a:prstGeom prst="rect">
            <a:avLst/>
          </a:prstGeom>
          <a:noFill/>
        </p:spPr>
      </p:pic>
    </p:spTree>
    <p:extLst>
      <p:ext uri="{BB962C8B-B14F-4D97-AF65-F5344CB8AC3E}">
        <p14:creationId xmlns:p14="http://schemas.microsoft.com/office/powerpoint/2010/main" val="3205088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841500" y="228600"/>
            <a:ext cx="6464300" cy="1219200"/>
          </a:xfrm>
        </p:spPr>
        <p:txBody>
          <a:bodyPr/>
          <a:lstStyle/>
          <a:p>
            <a:pPr algn="ctr" eaLnBrk="1" hangingPunct="1"/>
            <a:r>
              <a:rPr lang="en-US" b="1" u="none" dirty="0">
                <a:effectLst>
                  <a:outerShdw blurRad="38100" dist="38100" dir="2700000" algn="tl">
                    <a:srgbClr val="000000">
                      <a:alpha val="43137"/>
                    </a:srgbClr>
                  </a:outerShdw>
                </a:effectLst>
                <a:latin typeface="Times New Roman" pitchFamily="18" charset="0"/>
                <a:cs typeface="Times New Roman" pitchFamily="18" charset="0"/>
              </a:rPr>
              <a:t>Creating &amp; Maintaining Digital Chain of Custody</a:t>
            </a:r>
          </a:p>
        </p:txBody>
      </p:sp>
      <p:sp>
        <p:nvSpPr>
          <p:cNvPr id="14339" name="Rectangle 3"/>
          <p:cNvSpPr>
            <a:spLocks noGrp="1" noChangeArrowheads="1"/>
          </p:cNvSpPr>
          <p:nvPr>
            <p:ph type="body" idx="1"/>
          </p:nvPr>
        </p:nvSpPr>
        <p:spPr>
          <a:xfrm>
            <a:off x="533400" y="1905000"/>
            <a:ext cx="7772400" cy="4191000"/>
          </a:xfrm>
        </p:spPr>
        <p:txBody>
          <a:bodyPr/>
          <a:lstStyle/>
          <a:p>
            <a:pPr marL="0" indent="0" algn="just" eaLnBrk="1" hangingPunct="1">
              <a:buNone/>
            </a:pPr>
            <a:r>
              <a:rPr lang="en-US" dirty="0">
                <a:latin typeface="Times New Roman" pitchFamily="18" charset="0"/>
                <a:cs typeface="Times New Roman" pitchFamily="18" charset="0"/>
              </a:rPr>
              <a:t>One of the key aspects of conducting digital forensics pertains with the proper collection and authentication of the evidence.</a:t>
            </a:r>
          </a:p>
          <a:p>
            <a:pPr marL="400050" lvl="1" indent="0" algn="just" eaLnBrk="1" hangingPunct="1">
              <a:buFont typeface="Wingdings" pitchFamily="2" charset="2"/>
              <a:buChar char="Ø"/>
            </a:pPr>
            <a:r>
              <a:rPr lang="en-US" dirty="0">
                <a:latin typeface="Times New Roman" pitchFamily="18" charset="0"/>
                <a:cs typeface="Times New Roman" pitchFamily="18" charset="0"/>
              </a:rPr>
              <a:t>Facing the challenge from the defendant questioning the chain of custody of the evidence it can be proven that the hard disk image you are working on and presented in the evidence room is the same one acquired from the hard disk found at the crime scene. </a:t>
            </a:r>
          </a:p>
        </p:txBody>
      </p:sp>
      <p:sp>
        <p:nvSpPr>
          <p:cNvPr id="4"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73</a:t>
            </a:fld>
            <a:endParaRPr lang="en-US"/>
          </a:p>
        </p:txBody>
      </p:sp>
      <p:pic>
        <p:nvPicPr>
          <p:cNvPr id="349186" name="Picture 2" descr="http://www.prostatespecificantigen.net/images/ChainCustody.jpg"/>
          <p:cNvPicPr>
            <a:picLocks noChangeAspect="1" noChangeArrowheads="1"/>
          </p:cNvPicPr>
          <p:nvPr/>
        </p:nvPicPr>
        <p:blipFill>
          <a:blip r:embed="rId3"/>
          <a:srcRect/>
          <a:stretch>
            <a:fillRect/>
          </a:stretch>
        </p:blipFill>
        <p:spPr bwMode="auto">
          <a:xfrm>
            <a:off x="-76200" y="9525"/>
            <a:ext cx="1917700" cy="1438275"/>
          </a:xfrm>
          <a:prstGeom prst="rect">
            <a:avLst/>
          </a:prstGeom>
          <a:noFill/>
        </p:spPr>
      </p:pic>
    </p:spTree>
    <p:extLst>
      <p:ext uri="{BB962C8B-B14F-4D97-AF65-F5344CB8AC3E}">
        <p14:creationId xmlns:p14="http://schemas.microsoft.com/office/powerpoint/2010/main" val="461124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5"/>
          <p:cNvSpPr>
            <a:spLocks noGrp="1"/>
          </p:cNvSpPr>
          <p:nvPr>
            <p:ph type="sldNum" sz="quarter" idx="12"/>
          </p:nvPr>
        </p:nvSpPr>
        <p:spPr>
          <a:noFill/>
        </p:spPr>
        <p:txBody>
          <a:bodyPr/>
          <a:lstStyle/>
          <a:p>
            <a:fld id="{2DBEA737-9AD0-4132-9343-02CFCB92699A}" type="slidenum">
              <a:rPr lang="en-US" smtClean="0"/>
              <a:pPr/>
              <a:t>74</a:t>
            </a:fld>
            <a:endParaRPr lang="en-US"/>
          </a:p>
        </p:txBody>
      </p:sp>
      <p:sp>
        <p:nvSpPr>
          <p:cNvPr id="10" name="Rectangle 2"/>
          <p:cNvSpPr>
            <a:spLocks noGrp="1" noChangeArrowheads="1"/>
          </p:cNvSpPr>
          <p:nvPr>
            <p:ph type="title"/>
          </p:nvPr>
        </p:nvSpPr>
        <p:spPr>
          <a:xfrm>
            <a:off x="1841500" y="228600"/>
            <a:ext cx="6464300" cy="1219200"/>
          </a:xfrm>
        </p:spPr>
        <p:txBody>
          <a:bodyPr/>
          <a:lstStyle/>
          <a:p>
            <a:pPr algn="ctr" eaLnBrk="1" hangingPunct="1"/>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Creating &amp; Maintaining Digital Chain of Custody (cont’d)</a:t>
            </a:r>
          </a:p>
        </p:txBody>
      </p:sp>
      <p:pic>
        <p:nvPicPr>
          <p:cNvPr id="12" name="Picture 2" descr="http://www.prostatespecificantigen.net/images/ChainCustody.jpg"/>
          <p:cNvPicPr>
            <a:picLocks noChangeAspect="1" noChangeArrowheads="1"/>
          </p:cNvPicPr>
          <p:nvPr/>
        </p:nvPicPr>
        <p:blipFill>
          <a:blip r:embed="rId3"/>
          <a:srcRect/>
          <a:stretch>
            <a:fillRect/>
          </a:stretch>
        </p:blipFill>
        <p:spPr bwMode="auto">
          <a:xfrm>
            <a:off x="63500" y="85725"/>
            <a:ext cx="1917700" cy="1438275"/>
          </a:xfrm>
          <a:prstGeom prst="rect">
            <a:avLst/>
          </a:prstGeom>
          <a:noFill/>
        </p:spPr>
      </p:pic>
      <p:grpSp>
        <p:nvGrpSpPr>
          <p:cNvPr id="3" name="Group 2"/>
          <p:cNvGrpSpPr/>
          <p:nvPr/>
        </p:nvGrpSpPr>
        <p:grpSpPr>
          <a:xfrm>
            <a:off x="3124200" y="2773363"/>
            <a:ext cx="3865563" cy="3711575"/>
            <a:chOff x="3124200" y="2773363"/>
            <a:chExt cx="3865563" cy="3711575"/>
          </a:xfrm>
        </p:grpSpPr>
        <p:pic>
          <p:nvPicPr>
            <p:cNvPr id="88072" name="Picture 10" descr="http://blog.nj.com/ledgerletters/2009/07/large_CSI_CRIME_SCENE_INVESTIGATI.jpg"/>
            <p:cNvPicPr>
              <a:picLocks noChangeAspect="1" noChangeArrowheads="1"/>
            </p:cNvPicPr>
            <p:nvPr/>
          </p:nvPicPr>
          <p:blipFill>
            <a:blip r:embed="rId4"/>
            <a:srcRect/>
            <a:stretch>
              <a:fillRect/>
            </a:stretch>
          </p:blipFill>
          <p:spPr bwMode="auto">
            <a:xfrm>
              <a:off x="3124200" y="4965763"/>
              <a:ext cx="1989047" cy="1519175"/>
            </a:xfrm>
            <a:prstGeom prst="rect">
              <a:avLst/>
            </a:prstGeom>
            <a:noFill/>
            <a:ln w="9525">
              <a:noFill/>
              <a:miter lim="800000"/>
              <a:headEnd/>
              <a:tailEnd/>
            </a:ln>
          </p:spPr>
        </p:pic>
        <p:sp>
          <p:nvSpPr>
            <p:cNvPr id="11" name="Cloud Callout 10"/>
            <p:cNvSpPr/>
            <p:nvPr/>
          </p:nvSpPr>
          <p:spPr bwMode="auto">
            <a:xfrm>
              <a:off x="3986213" y="2773363"/>
              <a:ext cx="3003550" cy="1404938"/>
            </a:xfrm>
            <a:prstGeom prst="cloudCallout">
              <a:avLst>
                <a:gd name="adj1" fmla="val -45612"/>
                <a:gd name="adj2" fmla="val 112964"/>
              </a:avLst>
            </a:prstGeom>
            <a:noFill/>
            <a:ln w="41275" cap="flat" cmpd="sng" algn="ctr">
              <a:solidFill>
                <a:srgbClr val="FF0000"/>
              </a:solidFill>
              <a:prstDash val="solid"/>
              <a:round/>
              <a:headEnd type="none" w="med" len="med"/>
              <a:tailEnd type="none" w="med" len="med"/>
            </a:ln>
            <a:effectLst/>
          </p:spPr>
          <p:txBody>
            <a:bodyPr>
              <a:spAutoFit/>
            </a:bodyPr>
            <a:lstStyle/>
            <a:p>
              <a:pPr algn="ctr" eaLnBrk="0" hangingPunct="0">
                <a:defRPr/>
              </a:pPr>
              <a:r>
                <a:rPr lang="en-US" sz="1800" b="1" dirty="0">
                  <a:solidFill>
                    <a:srgbClr val="FF0000"/>
                  </a:solidFill>
                  <a:effectLst>
                    <a:outerShdw blurRad="38100" dist="38100" dir="2700000" algn="tl">
                      <a:srgbClr val="000000">
                        <a:alpha val="43137"/>
                      </a:srgbClr>
                    </a:outerShdw>
                  </a:effectLst>
                </a:rPr>
                <a:t>         </a:t>
              </a:r>
            </a:p>
            <a:p>
              <a:pPr algn="ctr" eaLnBrk="0" hangingPunct="0">
                <a:defRPr/>
              </a:pPr>
              <a:r>
                <a:rPr lang="en-US" sz="1800" b="1" dirty="0">
                  <a:solidFill>
                    <a:srgbClr val="FF0000"/>
                  </a:solidFill>
                  <a:effectLst>
                    <a:outerShdw blurRad="38100" dist="38100" dir="2700000" algn="tl">
                      <a:srgbClr val="000000">
                        <a:alpha val="43137"/>
                      </a:srgbClr>
                    </a:outerShdw>
                  </a:effectLst>
                </a:rPr>
                <a:t>     </a:t>
              </a:r>
            </a:p>
            <a:p>
              <a:pPr algn="ctr" eaLnBrk="0" hangingPunct="0">
                <a:defRPr/>
              </a:pPr>
              <a:endParaRPr lang="en-CA" sz="1800" b="1" dirty="0">
                <a:solidFill>
                  <a:srgbClr val="FF0000"/>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5143832" y="2399969"/>
              <a:ext cx="776288" cy="2072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25350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841500" y="228600"/>
            <a:ext cx="6464300" cy="1219200"/>
          </a:xfrm>
        </p:spPr>
        <p:txBody>
          <a:bodyPr/>
          <a:lstStyle/>
          <a:p>
            <a:pPr algn="ctr" eaLnBrk="1" hangingPunct="1"/>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Creating &amp; Maintaining Digital Chain of Custody (cont’d)</a:t>
            </a:r>
          </a:p>
        </p:txBody>
      </p:sp>
      <p:sp>
        <p:nvSpPr>
          <p:cNvPr id="4"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75</a:t>
            </a:fld>
            <a:endParaRPr lang="en-US"/>
          </a:p>
        </p:txBody>
      </p:sp>
      <p:pic>
        <p:nvPicPr>
          <p:cNvPr id="349186" name="Picture 2" descr="http://www.prostatespecificantigen.net/images/ChainCustody.jpg"/>
          <p:cNvPicPr>
            <a:picLocks noChangeAspect="1" noChangeArrowheads="1"/>
          </p:cNvPicPr>
          <p:nvPr/>
        </p:nvPicPr>
        <p:blipFill>
          <a:blip r:embed="rId3"/>
          <a:srcRect/>
          <a:stretch>
            <a:fillRect/>
          </a:stretch>
        </p:blipFill>
        <p:spPr bwMode="auto">
          <a:xfrm>
            <a:off x="-76200" y="9525"/>
            <a:ext cx="1917700" cy="1438275"/>
          </a:xfrm>
          <a:prstGeom prst="rect">
            <a:avLst/>
          </a:prstGeom>
          <a:noFill/>
        </p:spPr>
      </p:pic>
      <p:pic>
        <p:nvPicPr>
          <p:cNvPr id="318467" name="Picture 3"/>
          <p:cNvPicPr>
            <a:picLocks noChangeAspect="1" noChangeArrowheads="1"/>
          </p:cNvPicPr>
          <p:nvPr/>
        </p:nvPicPr>
        <p:blipFill>
          <a:blip r:embed="rId4"/>
          <a:srcRect/>
          <a:stretch>
            <a:fillRect/>
          </a:stretch>
        </p:blipFill>
        <p:spPr bwMode="auto">
          <a:xfrm>
            <a:off x="1676400" y="1513235"/>
            <a:ext cx="6115050" cy="5192365"/>
          </a:xfrm>
          <a:prstGeom prst="rect">
            <a:avLst/>
          </a:prstGeom>
          <a:noFill/>
          <a:ln w="9525">
            <a:noFill/>
            <a:miter lim="800000"/>
            <a:headEnd/>
            <a:tailEnd/>
          </a:ln>
        </p:spPr>
      </p:pic>
      <p:pic>
        <p:nvPicPr>
          <p:cNvPr id="9" name="Picture 2" descr="http://upload.wikimedia.org/wikipedia/commons/thumb/8/84/Example.svg/600px-Example.svg.png"/>
          <p:cNvPicPr>
            <a:picLocks noChangeAspect="1" noChangeArrowheads="1"/>
          </p:cNvPicPr>
          <p:nvPr/>
        </p:nvPicPr>
        <p:blipFill>
          <a:blip r:embed="rId5" cstate="print"/>
          <a:srcRect/>
          <a:stretch>
            <a:fillRect/>
          </a:stretch>
        </p:blipFill>
        <p:spPr bwMode="auto">
          <a:xfrm>
            <a:off x="0" y="5494337"/>
            <a:ext cx="1211263" cy="1211263"/>
          </a:xfrm>
          <a:prstGeom prst="rect">
            <a:avLst/>
          </a:prstGeom>
          <a:noFill/>
        </p:spPr>
      </p:pic>
      <p:sp>
        <p:nvSpPr>
          <p:cNvPr id="7" name="Rectangle 2"/>
          <p:cNvSpPr txBox="1">
            <a:spLocks noChangeArrowheads="1"/>
          </p:cNvSpPr>
          <p:nvPr/>
        </p:nvSpPr>
        <p:spPr bwMode="auto">
          <a:xfrm>
            <a:off x="2365375" y="4495800"/>
            <a:ext cx="2435225"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eaLnBrk="1" hangingPunct="1"/>
            <a:r>
              <a:rPr lang="en-US" sz="2000" b="1" u="none" dirty="0">
                <a:latin typeface="Times New Roman" pitchFamily="18" charset="0"/>
                <a:cs typeface="Times New Roman" pitchFamily="18" charset="0"/>
              </a:rPr>
              <a:t>Investigator Paul</a:t>
            </a:r>
          </a:p>
        </p:txBody>
      </p:sp>
    </p:spTree>
    <p:extLst>
      <p:ext uri="{BB962C8B-B14F-4D97-AF65-F5344CB8AC3E}">
        <p14:creationId xmlns:p14="http://schemas.microsoft.com/office/powerpoint/2010/main" val="2711561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76</a:t>
            </a:fld>
            <a:endParaRPr lang="en-US" altLang="zh-CN"/>
          </a:p>
        </p:txBody>
      </p:sp>
      <p:sp>
        <p:nvSpPr>
          <p:cNvPr id="5" name="Rectangle 2"/>
          <p:cNvSpPr>
            <a:spLocks noGrp="1" noChangeArrowheads="1"/>
          </p:cNvSpPr>
          <p:nvPr>
            <p:ph type="title"/>
          </p:nvPr>
        </p:nvSpPr>
        <p:spPr>
          <a:xfrm>
            <a:off x="533400" y="76200"/>
            <a:ext cx="7772400" cy="1143000"/>
          </a:xfrm>
        </p:spPr>
        <p:txBody>
          <a:bodyPr/>
          <a:lstStyle/>
          <a:p>
            <a:pPr algn="ctr" eaLnBrk="1" hangingPunct="1"/>
            <a:r>
              <a:rPr lang="en-US" sz="3200" b="1" u="none" dirty="0">
                <a:latin typeface="Times New Roman" pitchFamily="18" charset="0"/>
                <a:cs typeface="Times New Roman" pitchFamily="18" charset="0"/>
              </a:rPr>
              <a:t>Computer forensics investigation Procedure </a:t>
            </a:r>
          </a:p>
        </p:txBody>
      </p:sp>
      <p:pic>
        <p:nvPicPr>
          <p:cNvPr id="167940" name="Picture 4" descr="http://wdjohnson.files.wordpress.com/2009/06/tape3_lrg.jpg"/>
          <p:cNvPicPr>
            <a:picLocks noChangeAspect="1" noChangeArrowheads="1"/>
          </p:cNvPicPr>
          <p:nvPr/>
        </p:nvPicPr>
        <p:blipFill>
          <a:blip r:embed="rId3"/>
          <a:srcRect/>
          <a:stretch>
            <a:fillRect/>
          </a:stretch>
        </p:blipFill>
        <p:spPr bwMode="auto">
          <a:xfrm>
            <a:off x="4114800" y="3505200"/>
            <a:ext cx="4114800" cy="2215134"/>
          </a:xfrm>
          <a:prstGeom prst="rect">
            <a:avLst/>
          </a:prstGeom>
          <a:noFill/>
        </p:spPr>
      </p:pic>
      <p:pic>
        <p:nvPicPr>
          <p:cNvPr id="167938" name="Picture 2" descr="http://www.mogensjacobsen.dk/art/crimescene/images/documenting.jpg"/>
          <p:cNvPicPr>
            <a:picLocks noChangeAspect="1" noChangeArrowheads="1"/>
          </p:cNvPicPr>
          <p:nvPr/>
        </p:nvPicPr>
        <p:blipFill>
          <a:blip r:embed="rId4"/>
          <a:srcRect/>
          <a:stretch>
            <a:fillRect/>
          </a:stretch>
        </p:blipFill>
        <p:spPr bwMode="auto">
          <a:xfrm>
            <a:off x="3276600" y="2286000"/>
            <a:ext cx="2641600" cy="1981200"/>
          </a:xfrm>
          <a:prstGeom prst="rect">
            <a:avLst/>
          </a:prstGeom>
          <a:noFill/>
        </p:spPr>
      </p:pic>
      <p:sp>
        <p:nvSpPr>
          <p:cNvPr id="8" name="Rectangle 2"/>
          <p:cNvSpPr txBox="1">
            <a:spLocks noChangeArrowheads="1"/>
          </p:cNvSpPr>
          <p:nvPr/>
        </p:nvSpPr>
        <p:spPr bwMode="auto">
          <a:xfrm>
            <a:off x="2209800" y="5638800"/>
            <a:ext cx="48768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宋体" charset="-122"/>
                <a:cs typeface="Times New Roman" pitchFamily="18" charset="0"/>
              </a:rPr>
              <a:t>Digital Crime Scene</a:t>
            </a:r>
          </a:p>
        </p:txBody>
      </p:sp>
      <p:sp>
        <p:nvSpPr>
          <p:cNvPr id="9" name="AutoShape 9"/>
          <p:cNvSpPr>
            <a:spLocks noChangeArrowheads="1"/>
          </p:cNvSpPr>
          <p:nvPr/>
        </p:nvSpPr>
        <p:spPr bwMode="auto">
          <a:xfrm>
            <a:off x="0" y="1066800"/>
            <a:ext cx="4489450" cy="1371600"/>
          </a:xfrm>
          <a:prstGeom prst="cloudCallout">
            <a:avLst>
              <a:gd name="adj1" fmla="val 60314"/>
              <a:gd name="adj2" fmla="val 118221"/>
            </a:avLst>
          </a:prstGeom>
          <a:solidFill>
            <a:schemeClr val="accent1"/>
          </a:solidFill>
          <a:ln w="9525">
            <a:solidFill>
              <a:schemeClr val="tx1"/>
            </a:solidFill>
            <a:round/>
            <a:headEnd/>
            <a:tailEnd/>
          </a:ln>
        </p:spPr>
        <p:txBody>
          <a:bodyPr/>
          <a:lstStyle/>
          <a:p>
            <a:pPr algn="ctr"/>
            <a:r>
              <a:rPr lang="en-US" sz="2000" dirty="0">
                <a:latin typeface="Times New Roman" pitchFamily="18" charset="0"/>
                <a:cs typeface="Times New Roman" pitchFamily="18" charset="0"/>
              </a:rPr>
              <a:t>Find the name of the last user to log onto this computer.</a:t>
            </a:r>
            <a:endParaRPr lang="en-US" dirty="0">
              <a:latin typeface="Times New Roman" pitchFamily="18" charset="0"/>
              <a:cs typeface="Times New Roman" pitchFamily="18" charset="0"/>
            </a:endParaRPr>
          </a:p>
        </p:txBody>
      </p:sp>
      <p:pic>
        <p:nvPicPr>
          <p:cNvPr id="10" name="Picture 11" descr="http://tbn3.google.com/images?q=tbn:625zGLMh4y7JeM:http://img.archiexpo.com/images_ae/photo-g/black-and-white-cctv-video-surveillance-camera-120533.jpg"/>
          <p:cNvPicPr>
            <a:picLocks noChangeAspect="1" noChangeArrowheads="1"/>
          </p:cNvPicPr>
          <p:nvPr/>
        </p:nvPicPr>
        <p:blipFill>
          <a:blip r:embed="rId5"/>
          <a:srcRect/>
          <a:stretch>
            <a:fillRect/>
          </a:stretch>
        </p:blipFill>
        <p:spPr bwMode="auto">
          <a:xfrm>
            <a:off x="76200" y="3048000"/>
            <a:ext cx="1352550" cy="781051"/>
          </a:xfrm>
          <a:prstGeom prst="rect">
            <a:avLst/>
          </a:prstGeom>
          <a:noFill/>
        </p:spPr>
      </p:pic>
      <p:pic>
        <p:nvPicPr>
          <p:cNvPr id="167942" name="Picture 6" descr="http://www.filetransit.com/images/screen/628a8887a552f084d72d4b70cad8c227_Event_Log_Explorer.jpg"/>
          <p:cNvPicPr>
            <a:picLocks noChangeAspect="1" noChangeArrowheads="1"/>
          </p:cNvPicPr>
          <p:nvPr/>
        </p:nvPicPr>
        <p:blipFill>
          <a:blip r:embed="rId6" cstate="print"/>
          <a:srcRect/>
          <a:stretch>
            <a:fillRect/>
          </a:stretch>
        </p:blipFill>
        <p:spPr bwMode="auto">
          <a:xfrm>
            <a:off x="685800" y="4267200"/>
            <a:ext cx="1981200" cy="1371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67942"/>
                                        </p:tgtEl>
                                        <p:attrNameLst>
                                          <p:attrName>style.visibility</p:attrName>
                                        </p:attrNameLst>
                                      </p:cBhvr>
                                      <p:to>
                                        <p:strVal val="visible"/>
                                      </p:to>
                                    </p:set>
                                    <p:animEffect transition="in" filter="checkerboard(across)">
                                      <p:cBhvr>
                                        <p:cTn id="17" dur="500"/>
                                        <p:tgtEl>
                                          <p:spTgt spid="167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5B70-8F21-4845-8B18-665BF12C1DF4}"/>
              </a:ext>
            </a:extLst>
          </p:cNvPr>
          <p:cNvSpPr>
            <a:spLocks noGrp="1"/>
          </p:cNvSpPr>
          <p:nvPr>
            <p:ph type="title"/>
          </p:nvPr>
        </p:nvSpPr>
        <p:spPr>
          <a:xfrm>
            <a:off x="456962" y="381000"/>
            <a:ext cx="8230076" cy="838200"/>
          </a:xfrm>
        </p:spPr>
        <p:txBody>
          <a:bodyPr/>
          <a:lstStyle/>
          <a:p>
            <a:r>
              <a:rPr lang="en-US" sz="2800" b="1" u="none" dirty="0">
                <a:latin typeface="Times New Roman" panose="02020603050405020304" pitchFamily="18" charset="0"/>
                <a:cs typeface="Times New Roman" panose="02020603050405020304" pitchFamily="18" charset="0"/>
              </a:rPr>
              <a:t>Computer forensics investigation Procedure (cont’d)</a:t>
            </a:r>
          </a:p>
        </p:txBody>
      </p:sp>
      <p:sp>
        <p:nvSpPr>
          <p:cNvPr id="4" name="Slide Number Placeholder 3">
            <a:extLst>
              <a:ext uri="{FF2B5EF4-FFF2-40B4-BE49-F238E27FC236}">
                <a16:creationId xmlns:a16="http://schemas.microsoft.com/office/drawing/2014/main" id="{9C6155F1-AC0D-4134-809F-F18767D832B3}"/>
              </a:ext>
            </a:extLst>
          </p:cNvPr>
          <p:cNvSpPr>
            <a:spLocks noGrp="1"/>
          </p:cNvSpPr>
          <p:nvPr>
            <p:ph type="sldNum" sz="quarter" idx="12"/>
          </p:nvPr>
        </p:nvSpPr>
        <p:spPr/>
        <p:txBody>
          <a:bodyPr/>
          <a:lstStyle/>
          <a:p>
            <a:pPr>
              <a:defRPr/>
            </a:pPr>
            <a:fld id="{FDEF4AB8-EBD9-4FDD-BB48-A030665EC33D}" type="slidenum">
              <a:rPr lang="zh-CN" altLang="en-US" smtClean="0"/>
              <a:pPr>
                <a:defRPr/>
              </a:pPr>
              <a:t>77</a:t>
            </a:fld>
            <a:endParaRPr lang="en-US" altLang="zh-CN"/>
          </a:p>
        </p:txBody>
      </p:sp>
      <p:pic>
        <p:nvPicPr>
          <p:cNvPr id="5" name="Picture 4">
            <a:extLst>
              <a:ext uri="{FF2B5EF4-FFF2-40B4-BE49-F238E27FC236}">
                <a16:creationId xmlns:a16="http://schemas.microsoft.com/office/drawing/2014/main" id="{67FD0CF1-A7E8-4CF3-A851-863F6C8C1F0D}"/>
              </a:ext>
            </a:extLst>
          </p:cNvPr>
          <p:cNvPicPr>
            <a:picLocks noChangeAspect="1"/>
          </p:cNvPicPr>
          <p:nvPr/>
        </p:nvPicPr>
        <p:blipFill>
          <a:blip r:embed="rId3"/>
          <a:stretch>
            <a:fillRect/>
          </a:stretch>
        </p:blipFill>
        <p:spPr>
          <a:xfrm>
            <a:off x="133342" y="2362200"/>
            <a:ext cx="8846806" cy="2296660"/>
          </a:xfrm>
          <a:prstGeom prst="rect">
            <a:avLst/>
          </a:prstGeom>
        </p:spPr>
      </p:pic>
      <p:sp>
        <p:nvSpPr>
          <p:cNvPr id="6" name="Rectangle 3">
            <a:extLst>
              <a:ext uri="{FF2B5EF4-FFF2-40B4-BE49-F238E27FC236}">
                <a16:creationId xmlns:a16="http://schemas.microsoft.com/office/drawing/2014/main" id="{2A213E80-6145-4C2F-A050-47BE8AFFAD50}"/>
              </a:ext>
            </a:extLst>
          </p:cNvPr>
          <p:cNvSpPr txBox="1">
            <a:spLocks noChangeArrowheads="1"/>
          </p:cNvSpPr>
          <p:nvPr/>
        </p:nvSpPr>
        <p:spPr bwMode="auto">
          <a:xfrm>
            <a:off x="311013" y="6019800"/>
            <a:ext cx="8382952"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a:buFont typeface="ZapfDingbats" pitchFamily="82" charset="2"/>
              <a:buNone/>
            </a:pPr>
            <a:r>
              <a:rPr lang="en-US" sz="2000" kern="0" dirty="0">
                <a:latin typeface="Times New Roman" pitchFamily="18" charset="0"/>
                <a:cs typeface="Times New Roman" pitchFamily="18" charset="0"/>
              </a:rPr>
              <a:t>[1] X. Lin, Introductory Computer Forensics: A Hands-on Practical Approach, November 2018, Springer</a:t>
            </a:r>
          </a:p>
        </p:txBody>
      </p:sp>
    </p:spTree>
    <p:extLst>
      <p:ext uri="{BB962C8B-B14F-4D97-AF65-F5344CB8AC3E}">
        <p14:creationId xmlns:p14="http://schemas.microsoft.com/office/powerpoint/2010/main" val="3111349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5B70-8F21-4845-8B18-665BF12C1DF4}"/>
              </a:ext>
            </a:extLst>
          </p:cNvPr>
          <p:cNvSpPr>
            <a:spLocks noGrp="1"/>
          </p:cNvSpPr>
          <p:nvPr>
            <p:ph type="title"/>
          </p:nvPr>
        </p:nvSpPr>
        <p:spPr>
          <a:xfrm>
            <a:off x="456962" y="381000"/>
            <a:ext cx="8230076" cy="838200"/>
          </a:xfrm>
        </p:spPr>
        <p:txBody>
          <a:bodyPr/>
          <a:lstStyle/>
          <a:p>
            <a:r>
              <a:rPr lang="en-US" sz="2800" b="1" u="none" dirty="0">
                <a:latin typeface="Times New Roman" panose="02020603050405020304" pitchFamily="18" charset="0"/>
                <a:cs typeface="Times New Roman" panose="02020603050405020304" pitchFamily="18" charset="0"/>
              </a:rPr>
              <a:t>Computer forensics investigation Procedure (cont’d)</a:t>
            </a:r>
          </a:p>
        </p:txBody>
      </p:sp>
      <p:sp>
        <p:nvSpPr>
          <p:cNvPr id="4" name="Slide Number Placeholder 3">
            <a:extLst>
              <a:ext uri="{FF2B5EF4-FFF2-40B4-BE49-F238E27FC236}">
                <a16:creationId xmlns:a16="http://schemas.microsoft.com/office/drawing/2014/main" id="{9C6155F1-AC0D-4134-809F-F18767D832B3}"/>
              </a:ext>
            </a:extLst>
          </p:cNvPr>
          <p:cNvSpPr>
            <a:spLocks noGrp="1"/>
          </p:cNvSpPr>
          <p:nvPr>
            <p:ph type="sldNum" sz="quarter" idx="12"/>
          </p:nvPr>
        </p:nvSpPr>
        <p:spPr/>
        <p:txBody>
          <a:bodyPr/>
          <a:lstStyle/>
          <a:p>
            <a:pPr>
              <a:defRPr/>
            </a:pPr>
            <a:fld id="{FDEF4AB8-EBD9-4FDD-BB48-A030665EC33D}" type="slidenum">
              <a:rPr lang="zh-CN" altLang="en-US" smtClean="0"/>
              <a:pPr>
                <a:defRPr/>
              </a:pPr>
              <a:t>78</a:t>
            </a:fld>
            <a:endParaRPr lang="en-US" altLang="zh-CN"/>
          </a:p>
        </p:txBody>
      </p:sp>
      <p:sp>
        <p:nvSpPr>
          <p:cNvPr id="6" name="Rectangle 2">
            <a:extLst>
              <a:ext uri="{FF2B5EF4-FFF2-40B4-BE49-F238E27FC236}">
                <a16:creationId xmlns:a16="http://schemas.microsoft.com/office/drawing/2014/main" id="{134F4F92-67C3-4F09-8F2E-BA626D71ECBF}"/>
              </a:ext>
            </a:extLst>
          </p:cNvPr>
          <p:cNvSpPr txBox="1">
            <a:spLocks noChangeArrowheads="1"/>
          </p:cNvSpPr>
          <p:nvPr/>
        </p:nvSpPr>
        <p:spPr bwMode="auto">
          <a:xfrm>
            <a:off x="2133599" y="2324100"/>
            <a:ext cx="48768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1" hangingPunct="1">
              <a:spcBef>
                <a:spcPct val="0"/>
              </a:spcBef>
              <a:buClrTx/>
              <a:buSzTx/>
              <a:defRPr/>
            </a:pPr>
            <a:r>
              <a:rPr lang="en-US" altLang="en-US" sz="32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In Preparation Stage</a:t>
            </a:r>
            <a:endPar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宋体" charset="-122"/>
              <a:cs typeface="Times New Roman" pitchFamily="18" charset="0"/>
            </a:endParaRPr>
          </a:p>
        </p:txBody>
      </p:sp>
      <p:pic>
        <p:nvPicPr>
          <p:cNvPr id="3074" name="Picture 2" descr="How to Prepare for UPCATET in 3 Months, Step-Wise Preparation Tips for  UPCATET">
            <a:extLst>
              <a:ext uri="{FF2B5EF4-FFF2-40B4-BE49-F238E27FC236}">
                <a16:creationId xmlns:a16="http://schemas.microsoft.com/office/drawing/2014/main" id="{5EA59971-2F3A-4EB3-A432-8EF612416B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050" y="3200400"/>
            <a:ext cx="27619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556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tbn0.google.com/images?q=tbn:y5XDltenAMvebM:http://images.fanpop.com/images/image_uploads/CSI--NY-csi-3Any-69973_1024_768.jpg"/>
          <p:cNvPicPr>
            <a:picLocks noChangeAspect="1" noChangeArrowheads="1"/>
          </p:cNvPicPr>
          <p:nvPr/>
        </p:nvPicPr>
        <p:blipFill>
          <a:blip r:embed="rId3"/>
          <a:srcRect/>
          <a:stretch>
            <a:fillRect/>
          </a:stretch>
        </p:blipFill>
        <p:spPr bwMode="auto">
          <a:xfrm>
            <a:off x="2971800" y="1527175"/>
            <a:ext cx="2600325" cy="1938338"/>
          </a:xfrm>
          <a:prstGeom prst="rect">
            <a:avLst/>
          </a:prstGeom>
          <a:noFill/>
          <a:ln w="9525">
            <a:noFill/>
            <a:miter lim="800000"/>
            <a:headEnd/>
            <a:tailEnd/>
          </a:ln>
        </p:spPr>
      </p:pic>
      <p:sp>
        <p:nvSpPr>
          <p:cNvPr id="5" name="TextBox 4"/>
          <p:cNvSpPr txBox="1"/>
          <p:nvPr/>
        </p:nvSpPr>
        <p:spPr>
          <a:xfrm>
            <a:off x="330200" y="685800"/>
            <a:ext cx="8610600" cy="523875"/>
          </a:xfrm>
          <a:prstGeom prst="rect">
            <a:avLst/>
          </a:prstGeom>
          <a:noFill/>
        </p:spPr>
        <p:txBody>
          <a:bodyPr wrap="square">
            <a:spAutoFit/>
          </a:bodyPr>
          <a:lstStyle/>
          <a:p>
            <a:pPr algn="ctr">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CSI: NY (Crime Scene Investigation: New York)</a:t>
            </a:r>
            <a:endParaRPr lang="en-CA"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6324" name="Picture 4" descr="http://tbn0.google.com/images?q=tbn:wcBm8RTaMzuB0M:http://www.watchingcsi.com/wp-content/uploads/2008/04/normal_csi-ny-418_005.jpg"/>
          <p:cNvPicPr>
            <a:picLocks noChangeAspect="1" noChangeArrowheads="1"/>
          </p:cNvPicPr>
          <p:nvPr/>
        </p:nvPicPr>
        <p:blipFill>
          <a:blip r:embed="rId4"/>
          <a:srcRect/>
          <a:stretch>
            <a:fillRect/>
          </a:stretch>
        </p:blipFill>
        <p:spPr bwMode="auto">
          <a:xfrm>
            <a:off x="1023938" y="4098925"/>
            <a:ext cx="1752600" cy="1809750"/>
          </a:xfrm>
          <a:prstGeom prst="rect">
            <a:avLst/>
          </a:prstGeom>
          <a:noFill/>
          <a:ln w="9525">
            <a:noFill/>
            <a:miter lim="800000"/>
            <a:headEnd/>
            <a:tailEnd/>
          </a:ln>
        </p:spPr>
      </p:pic>
      <p:sp>
        <p:nvSpPr>
          <p:cNvPr id="56325" name="Oval 6"/>
          <p:cNvSpPr>
            <a:spLocks noChangeArrowheads="1"/>
          </p:cNvSpPr>
          <p:nvPr/>
        </p:nvSpPr>
        <p:spPr bwMode="auto">
          <a:xfrm>
            <a:off x="2171700" y="5257800"/>
            <a:ext cx="587375" cy="476250"/>
          </a:xfrm>
          <a:prstGeom prst="ellipse">
            <a:avLst/>
          </a:prstGeom>
          <a:noFill/>
          <a:ln w="41275" algn="ctr">
            <a:solidFill>
              <a:srgbClr val="FF0000"/>
            </a:solidFill>
            <a:round/>
            <a:headEnd/>
            <a:tailEnd/>
          </a:ln>
        </p:spPr>
        <p:txBody>
          <a:bodyPr>
            <a:spAutoFit/>
          </a:bodyPr>
          <a:lstStyle/>
          <a:p>
            <a:pPr algn="ctr" eaLnBrk="0" hangingPunct="0"/>
            <a:endParaRPr lang="en-CA"/>
          </a:p>
        </p:txBody>
      </p:sp>
      <p:pic>
        <p:nvPicPr>
          <p:cNvPr id="56326" name="Picture 8" descr="http://tbn0.google.com/images?q=tbn:07cxOn_DDo2SwM:http://images.starpulse.com/Photos/Previews/CSI-New-York-ps89.jpg"/>
          <p:cNvPicPr>
            <a:picLocks noChangeAspect="1" noChangeArrowheads="1"/>
          </p:cNvPicPr>
          <p:nvPr/>
        </p:nvPicPr>
        <p:blipFill>
          <a:blip r:embed="rId5"/>
          <a:srcRect/>
          <a:stretch>
            <a:fillRect/>
          </a:stretch>
        </p:blipFill>
        <p:spPr bwMode="auto">
          <a:xfrm>
            <a:off x="3979863" y="4081463"/>
            <a:ext cx="1311275" cy="1785937"/>
          </a:xfrm>
          <a:prstGeom prst="rect">
            <a:avLst/>
          </a:prstGeom>
          <a:noFill/>
          <a:ln w="9525">
            <a:noFill/>
            <a:miter lim="800000"/>
            <a:headEnd/>
            <a:tailEnd/>
          </a:ln>
        </p:spPr>
      </p:pic>
      <p:sp>
        <p:nvSpPr>
          <p:cNvPr id="56327" name="Oval 9"/>
          <p:cNvSpPr>
            <a:spLocks noChangeArrowheads="1"/>
          </p:cNvSpPr>
          <p:nvPr/>
        </p:nvSpPr>
        <p:spPr bwMode="auto">
          <a:xfrm>
            <a:off x="4186238" y="4511675"/>
            <a:ext cx="587375" cy="476250"/>
          </a:xfrm>
          <a:prstGeom prst="ellipse">
            <a:avLst/>
          </a:prstGeom>
          <a:noFill/>
          <a:ln w="41275" algn="ctr">
            <a:solidFill>
              <a:srgbClr val="FF0000"/>
            </a:solidFill>
            <a:round/>
            <a:headEnd/>
            <a:tailEnd/>
          </a:ln>
        </p:spPr>
        <p:txBody>
          <a:bodyPr>
            <a:spAutoFit/>
          </a:bodyPr>
          <a:lstStyle/>
          <a:p>
            <a:pPr algn="ctr" eaLnBrk="0" hangingPunct="0"/>
            <a:endParaRPr lang="en-CA"/>
          </a:p>
        </p:txBody>
      </p:sp>
      <p:pic>
        <p:nvPicPr>
          <p:cNvPr id="56328" name="Picture 10" descr="http://tbn0.google.com/images?q=tbn:mrrVbmzHbklMWM:http://weblogs.newsday.com/entertainment/tv/blog/image644632x.jpg"/>
          <p:cNvPicPr>
            <a:picLocks noChangeAspect="1" noChangeArrowheads="1"/>
          </p:cNvPicPr>
          <p:nvPr/>
        </p:nvPicPr>
        <p:blipFill>
          <a:blip r:embed="rId6"/>
          <a:srcRect/>
          <a:stretch>
            <a:fillRect/>
          </a:stretch>
        </p:blipFill>
        <p:spPr bwMode="auto">
          <a:xfrm>
            <a:off x="6548438" y="4065588"/>
            <a:ext cx="1746250" cy="1730375"/>
          </a:xfrm>
          <a:prstGeom prst="rect">
            <a:avLst/>
          </a:prstGeom>
          <a:noFill/>
          <a:ln w="9525">
            <a:noFill/>
            <a:miter lim="800000"/>
            <a:headEnd/>
            <a:tailEnd/>
          </a:ln>
        </p:spPr>
      </p:pic>
      <p:sp>
        <p:nvSpPr>
          <p:cNvPr id="56329" name="Oval 11"/>
          <p:cNvSpPr>
            <a:spLocks noChangeArrowheads="1"/>
          </p:cNvSpPr>
          <p:nvPr/>
        </p:nvSpPr>
        <p:spPr bwMode="auto">
          <a:xfrm>
            <a:off x="7588250" y="5334000"/>
            <a:ext cx="587375" cy="476250"/>
          </a:xfrm>
          <a:prstGeom prst="ellipse">
            <a:avLst/>
          </a:prstGeom>
          <a:noFill/>
          <a:ln w="41275" algn="ctr">
            <a:solidFill>
              <a:srgbClr val="FF0000"/>
            </a:solidFill>
            <a:round/>
            <a:headEnd/>
            <a:tailEnd/>
          </a:ln>
        </p:spPr>
        <p:txBody>
          <a:bodyPr>
            <a:spAutoFit/>
          </a:bodyPr>
          <a:lstStyle/>
          <a:p>
            <a:pPr algn="ctr" eaLnBrk="0" hangingPunct="0"/>
            <a:endParaRPr lang="en-CA"/>
          </a:p>
        </p:txBody>
      </p:sp>
      <p:sp>
        <p:nvSpPr>
          <p:cNvPr id="56330" name="Slide Number Placeholder 5"/>
          <p:cNvSpPr>
            <a:spLocks noGrp="1"/>
          </p:cNvSpPr>
          <p:nvPr>
            <p:ph type="sldNum" sz="quarter" idx="12"/>
          </p:nvPr>
        </p:nvSpPr>
        <p:spPr>
          <a:noFill/>
        </p:spPr>
        <p:txBody>
          <a:bodyPr/>
          <a:lstStyle/>
          <a:p>
            <a:fld id="{8F9B2A16-B445-4C1B-A6C2-1ED8528D6E19}" type="slidenum">
              <a:rPr lang="en-US" smtClean="0"/>
              <a:pPr/>
              <a:t>79</a:t>
            </a:fld>
            <a:endParaRPr lang="en-US"/>
          </a:p>
        </p:txBody>
      </p:sp>
    </p:spTree>
    <p:extLst>
      <p:ext uri="{BB962C8B-B14F-4D97-AF65-F5344CB8AC3E}">
        <p14:creationId xmlns:p14="http://schemas.microsoft.com/office/powerpoint/2010/main" val="2668792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A893029-6442-4EB3-9E79-2D35BE1A69A1}"/>
              </a:ext>
            </a:extLst>
          </p:cNvPr>
          <p:cNvSpPr>
            <a:spLocks noGrp="1" noChangeArrowheads="1"/>
          </p:cNvSpPr>
          <p:nvPr>
            <p:ph type="title"/>
          </p:nvPr>
        </p:nvSpPr>
        <p:spPr>
          <a:xfrm>
            <a:off x="493713" y="401638"/>
            <a:ext cx="8156575" cy="833437"/>
          </a:xfrm>
        </p:spPr>
        <p:txBody>
          <a:bodyPr/>
          <a:lstStyle/>
          <a:p>
            <a:pPr algn="ctr"/>
            <a:r>
              <a:rPr lang="en-US" altLang="en-US" b="1" u="none">
                <a:latin typeface="Times New Roman" panose="02020603050405020304" pitchFamily="18" charset="0"/>
                <a:cs typeface="Times New Roman" panose="02020603050405020304" pitchFamily="18" charset="0"/>
              </a:rPr>
              <a:t>Course logistics (cont’d)</a:t>
            </a:r>
          </a:p>
        </p:txBody>
      </p:sp>
      <p:sp>
        <p:nvSpPr>
          <p:cNvPr id="5" name="Rectangle 3">
            <a:extLst>
              <a:ext uri="{FF2B5EF4-FFF2-40B4-BE49-F238E27FC236}">
                <a16:creationId xmlns:a16="http://schemas.microsoft.com/office/drawing/2014/main" id="{D90B8D22-D4F8-4FEB-B302-4FB7DFF58965}"/>
              </a:ext>
            </a:extLst>
          </p:cNvPr>
          <p:cNvSpPr txBox="1">
            <a:spLocks noChangeArrowheads="1"/>
          </p:cNvSpPr>
          <p:nvPr/>
        </p:nvSpPr>
        <p:spPr bwMode="auto">
          <a:xfrm>
            <a:off x="606425" y="1404938"/>
            <a:ext cx="8305800" cy="3313112"/>
          </a:xfrm>
          <a:prstGeom prst="rect">
            <a:avLst/>
          </a:prstGeom>
          <a:noFill/>
          <a:ln>
            <a:noFill/>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buFont typeface="Wingdings" panose="05000000000000000000" pitchFamily="2" charset="2"/>
              <a:buChar char="q"/>
              <a:defRPr/>
            </a:pPr>
            <a:r>
              <a:rPr lang="en-US" altLang="en-US" b="1" kern="0" dirty="0">
                <a:latin typeface="Times New Roman" panose="02020603050405020304" pitchFamily="18" charset="0"/>
                <a:cs typeface="Times New Roman" panose="02020603050405020304" pitchFamily="18" charset="0"/>
              </a:rPr>
              <a:t>TA</a:t>
            </a:r>
            <a:r>
              <a:rPr lang="en-US" altLang="en-US" kern="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v"/>
              <a:defRPr/>
            </a:pPr>
            <a:r>
              <a:rPr lang="en-US" altLang="en-US" sz="2000" kern="0" dirty="0" err="1">
                <a:latin typeface="Times New Roman" panose="02020603050405020304" pitchFamily="18" charset="0"/>
                <a:cs typeface="Times New Roman" panose="02020603050405020304" pitchFamily="18" charset="0"/>
              </a:rPr>
              <a:t>Jianpeng</a:t>
            </a:r>
            <a:r>
              <a:rPr lang="en-US" altLang="en-US" sz="2000" kern="0" dirty="0">
                <a:latin typeface="Times New Roman" panose="02020603050405020304" pitchFamily="18" charset="0"/>
                <a:cs typeface="Times New Roman" panose="02020603050405020304" pitchFamily="18" charset="0"/>
              </a:rPr>
              <a:t> Wang</a:t>
            </a:r>
          </a:p>
          <a:p>
            <a:pPr>
              <a:buFont typeface="Wingdings" panose="05000000000000000000" pitchFamily="2" charset="2"/>
              <a:buChar char="q"/>
              <a:defRPr/>
            </a:pPr>
            <a:r>
              <a:rPr lang="en-US" altLang="en-US" b="1" kern="0" dirty="0">
                <a:latin typeface="Times New Roman" panose="02020603050405020304" pitchFamily="18" charset="0"/>
                <a:cs typeface="Times New Roman" panose="02020603050405020304" pitchFamily="18" charset="0"/>
              </a:rPr>
              <a:t>Office hours:</a:t>
            </a:r>
            <a:r>
              <a:rPr lang="en-US" altLang="en-US" kern="0" dirty="0">
                <a:latin typeface="Times New Roman" panose="02020603050405020304" pitchFamily="18" charset="0"/>
                <a:cs typeface="Times New Roman" panose="02020603050405020304" pitchFamily="18" charset="0"/>
              </a:rPr>
              <a:t> </a:t>
            </a:r>
          </a:p>
          <a:p>
            <a:pPr marL="708660">
              <a:buFont typeface="Wingdings" panose="05000000000000000000" pitchFamily="2" charset="2"/>
              <a:buChar char="v"/>
              <a:defRPr/>
            </a:pPr>
            <a:r>
              <a:rPr lang="en-US" altLang="en-US" sz="2400" kern="0" dirty="0">
                <a:latin typeface="Times New Roman" panose="02020603050405020304" pitchFamily="18" charset="0"/>
                <a:cs typeface="Times New Roman" panose="02020603050405020304" pitchFamily="18" charset="0"/>
              </a:rPr>
              <a:t>TBD</a:t>
            </a:r>
          </a:p>
          <a:p>
            <a:pPr>
              <a:buFont typeface="Wingdings" panose="05000000000000000000" pitchFamily="2" charset="2"/>
              <a:buChar char="q"/>
              <a:defRPr/>
            </a:pPr>
            <a:r>
              <a:rPr lang="en-US" altLang="en-US" b="1" kern="0" dirty="0">
                <a:latin typeface="Times New Roman" panose="02020603050405020304" pitchFamily="18" charset="0"/>
                <a:cs typeface="Times New Roman" panose="02020603050405020304" pitchFamily="18" charset="0"/>
              </a:rPr>
              <a:t>Office:</a:t>
            </a:r>
            <a:r>
              <a:rPr lang="en-US" altLang="en-US" kern="0" dirty="0">
                <a:latin typeface="Times New Roman" panose="02020603050405020304" pitchFamily="18" charset="0"/>
                <a:cs typeface="Times New Roman" panose="02020603050405020304" pitchFamily="18" charset="0"/>
              </a:rPr>
              <a:t> </a:t>
            </a:r>
          </a:p>
          <a:p>
            <a:pPr lvl="1">
              <a:buFont typeface="Wingdings" panose="05000000000000000000" pitchFamily="2" charset="2"/>
              <a:buChar char="v"/>
              <a:defRPr/>
            </a:pPr>
            <a:r>
              <a:rPr lang="en-US" altLang="en-US" sz="2000" kern="0" dirty="0">
                <a:latin typeface="Times New Roman" panose="02020603050405020304" pitchFamily="18" charset="0"/>
                <a:cs typeface="Times New Roman" panose="02020603050405020304" pitchFamily="18" charset="0"/>
              </a:rPr>
              <a:t>office: TBD</a:t>
            </a:r>
          </a:p>
        </p:txBody>
      </p:sp>
      <p:sp>
        <p:nvSpPr>
          <p:cNvPr id="4" name="Slide Number Placeholder 3">
            <a:extLst>
              <a:ext uri="{FF2B5EF4-FFF2-40B4-BE49-F238E27FC236}">
                <a16:creationId xmlns:a16="http://schemas.microsoft.com/office/drawing/2014/main" id="{4F1F89F7-B318-4780-B4AB-9BEFC72F24DB}"/>
              </a:ext>
            </a:extLst>
          </p:cNvPr>
          <p:cNvSpPr>
            <a:spLocks noGrp="1" noChangeArrowheads="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910A58D6-CAD2-43EC-AD46-479747228867}" type="slidenum">
              <a:rPr lang="en-US" altLang="en-US" sz="1400" smtClean="0">
                <a:latin typeface="Times New Roman" panose="02020603050405020304" pitchFamily="18" charset="0"/>
              </a:rPr>
              <a:pPr>
                <a:spcBef>
                  <a:spcPct val="0"/>
                </a:spcBef>
                <a:buClrTx/>
                <a:buSzTx/>
                <a:buFontTx/>
                <a:buNone/>
              </a:pPr>
              <a:t>8</a:t>
            </a:fld>
            <a:endParaRPr lang="en-US" altLang="en-US" sz="1400">
              <a:latin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4" descr="How real is ''CSI: Miami''? | 172127__csi_l"/>
          <p:cNvPicPr>
            <a:picLocks noChangeAspect="1" noChangeArrowheads="1"/>
          </p:cNvPicPr>
          <p:nvPr/>
        </p:nvPicPr>
        <p:blipFill>
          <a:blip r:embed="rId3"/>
          <a:srcRect/>
          <a:stretch>
            <a:fillRect/>
          </a:stretch>
        </p:blipFill>
        <p:spPr bwMode="auto">
          <a:xfrm>
            <a:off x="2901950" y="1349375"/>
            <a:ext cx="2825750" cy="3062288"/>
          </a:xfrm>
          <a:prstGeom prst="rect">
            <a:avLst/>
          </a:prstGeom>
          <a:noFill/>
          <a:ln w="9525">
            <a:noFill/>
            <a:miter lim="800000"/>
            <a:headEnd/>
            <a:tailEnd/>
          </a:ln>
        </p:spPr>
      </p:pic>
      <p:sp>
        <p:nvSpPr>
          <p:cNvPr id="10" name="Cloud Callout 9"/>
          <p:cNvSpPr/>
          <p:nvPr/>
        </p:nvSpPr>
        <p:spPr bwMode="auto">
          <a:xfrm>
            <a:off x="473075" y="1989138"/>
            <a:ext cx="3003550" cy="984250"/>
          </a:xfrm>
          <a:prstGeom prst="cloudCallout">
            <a:avLst>
              <a:gd name="adj1" fmla="val 45720"/>
              <a:gd name="adj2" fmla="val 156973"/>
            </a:avLst>
          </a:prstGeom>
          <a:noFill/>
          <a:ln w="41275" cap="flat" cmpd="sng" algn="ctr">
            <a:solidFill>
              <a:srgbClr val="FF0000"/>
            </a:solidFill>
            <a:prstDash val="solid"/>
            <a:round/>
            <a:headEnd type="none" w="med" len="med"/>
            <a:tailEnd type="none" w="med" len="med"/>
          </a:ln>
          <a:effectLst/>
        </p:spPr>
        <p:txBody>
          <a:bodyPr>
            <a:spAutoFit/>
          </a:bodyPr>
          <a:lstStyle/>
          <a:p>
            <a:pPr algn="ctr" eaLnBrk="0" hangingPunct="0">
              <a:defRPr/>
            </a:pPr>
            <a:r>
              <a:rPr lang="en-US"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Don’t forget yours!</a:t>
            </a:r>
            <a:endParaRPr lang="en-CA"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6502" name="Picture 6" descr="http://t0.gstatic.com/images?q=tbn:SVq8wDzMz9MHhM:http://talkinstuff.files.wordpress.com/2009/05/laptop.jpg"/>
          <p:cNvPicPr>
            <a:picLocks noChangeAspect="1" noChangeArrowheads="1"/>
          </p:cNvPicPr>
          <p:nvPr/>
        </p:nvPicPr>
        <p:blipFill>
          <a:blip r:embed="rId4"/>
          <a:srcRect/>
          <a:stretch>
            <a:fillRect/>
          </a:stretch>
        </p:blipFill>
        <p:spPr bwMode="auto">
          <a:xfrm>
            <a:off x="639763" y="5145088"/>
            <a:ext cx="1238250" cy="1114425"/>
          </a:xfrm>
          <a:prstGeom prst="rect">
            <a:avLst/>
          </a:prstGeom>
          <a:noFill/>
          <a:ln w="9525">
            <a:noFill/>
            <a:miter lim="800000"/>
            <a:headEnd/>
            <a:tailEnd/>
          </a:ln>
        </p:spPr>
      </p:pic>
      <p:pic>
        <p:nvPicPr>
          <p:cNvPr id="106504" name="Picture 8" descr="http://t2.gstatic.com/images?q=tbn:MRtGTzLZsqL2LM:http://www.microsoft.com/library/media/1033/windowsxp/images/using/setup/maintain/67417-label-cd.jpg"/>
          <p:cNvPicPr>
            <a:picLocks noChangeAspect="1" noChangeArrowheads="1"/>
          </p:cNvPicPr>
          <p:nvPr/>
        </p:nvPicPr>
        <p:blipFill>
          <a:blip r:embed="rId5"/>
          <a:srcRect/>
          <a:stretch>
            <a:fillRect/>
          </a:stretch>
        </p:blipFill>
        <p:spPr bwMode="auto">
          <a:xfrm>
            <a:off x="2132013" y="5213350"/>
            <a:ext cx="1238250" cy="914400"/>
          </a:xfrm>
          <a:prstGeom prst="rect">
            <a:avLst/>
          </a:prstGeom>
          <a:noFill/>
          <a:ln w="9525">
            <a:noFill/>
            <a:miter lim="800000"/>
            <a:headEnd/>
            <a:tailEnd/>
          </a:ln>
        </p:spPr>
      </p:pic>
      <p:pic>
        <p:nvPicPr>
          <p:cNvPr id="106506" name="Picture 10" descr="http://t1.gstatic.com/images?q=tbn:znrhRn7YWGEIhM:http://www.artassociationinroxbury.org/images/printer.gif"/>
          <p:cNvPicPr>
            <a:picLocks noChangeAspect="1" noChangeArrowheads="1"/>
          </p:cNvPicPr>
          <p:nvPr/>
        </p:nvPicPr>
        <p:blipFill>
          <a:blip r:embed="rId6"/>
          <a:srcRect/>
          <a:stretch>
            <a:fillRect/>
          </a:stretch>
        </p:blipFill>
        <p:spPr bwMode="auto">
          <a:xfrm>
            <a:off x="3671888" y="5099050"/>
            <a:ext cx="1162050" cy="1143000"/>
          </a:xfrm>
          <a:prstGeom prst="rect">
            <a:avLst/>
          </a:prstGeom>
          <a:noFill/>
          <a:ln w="9525">
            <a:noFill/>
            <a:miter lim="800000"/>
            <a:headEnd/>
            <a:tailEnd/>
          </a:ln>
        </p:spPr>
      </p:pic>
      <p:pic>
        <p:nvPicPr>
          <p:cNvPr id="106508" name="Picture 12" descr="http://t2.gstatic.com/images?q=tbn:onOG6ygxjy2ChM:http://www.rescuedata.ca/images/computer-forensics-services.jpg"/>
          <p:cNvPicPr>
            <a:picLocks noChangeAspect="1" noChangeArrowheads="1"/>
          </p:cNvPicPr>
          <p:nvPr/>
        </p:nvPicPr>
        <p:blipFill>
          <a:blip r:embed="rId7"/>
          <a:srcRect/>
          <a:stretch>
            <a:fillRect/>
          </a:stretch>
        </p:blipFill>
        <p:spPr bwMode="auto">
          <a:xfrm>
            <a:off x="6415088" y="5149850"/>
            <a:ext cx="1268412" cy="1027113"/>
          </a:xfrm>
          <a:prstGeom prst="rect">
            <a:avLst/>
          </a:prstGeom>
          <a:noFill/>
          <a:ln w="9525">
            <a:noFill/>
            <a:miter lim="800000"/>
            <a:headEnd/>
            <a:tailEnd/>
          </a:ln>
        </p:spPr>
      </p:pic>
      <p:sp>
        <p:nvSpPr>
          <p:cNvPr id="16" name="Title 1"/>
          <p:cNvSpPr>
            <a:spLocks noGrp="1"/>
          </p:cNvSpPr>
          <p:nvPr>
            <p:ph type="title"/>
          </p:nvPr>
        </p:nvSpPr>
        <p:spPr>
          <a:xfrm>
            <a:off x="7383463" y="5310188"/>
            <a:ext cx="1327150" cy="746125"/>
          </a:xfrm>
        </p:spPr>
        <p:txBody>
          <a:bodyPr/>
          <a:lstStyle/>
          <a:p>
            <a:pPr algn="ctr"/>
            <a:r>
              <a:rPr lang="en-CA" u="none"/>
              <a:t>……</a:t>
            </a:r>
          </a:p>
        </p:txBody>
      </p:sp>
      <p:pic>
        <p:nvPicPr>
          <p:cNvPr id="106510" name="Picture 14" descr="http://t2.gstatic.com/images?q=tbn:E-lepspnau3sxM:http://www.wpclipart.com/computer/hardware/cables/cat5_network_cable.png"/>
          <p:cNvPicPr>
            <a:picLocks noChangeAspect="1" noChangeArrowheads="1"/>
          </p:cNvPicPr>
          <p:nvPr/>
        </p:nvPicPr>
        <p:blipFill>
          <a:blip r:embed="rId8"/>
          <a:srcRect/>
          <a:stretch>
            <a:fillRect/>
          </a:stretch>
        </p:blipFill>
        <p:spPr bwMode="auto">
          <a:xfrm>
            <a:off x="4956175" y="5218113"/>
            <a:ext cx="1190625" cy="762000"/>
          </a:xfrm>
          <a:prstGeom prst="rect">
            <a:avLst/>
          </a:prstGeom>
          <a:noFill/>
          <a:ln w="9525">
            <a:noFill/>
            <a:miter lim="800000"/>
            <a:headEnd/>
            <a:tailEnd/>
          </a:ln>
        </p:spPr>
      </p:pic>
      <p:sp>
        <p:nvSpPr>
          <p:cNvPr id="11" name="Slide Number Placeholder 3">
            <a:extLst>
              <a:ext uri="{FF2B5EF4-FFF2-40B4-BE49-F238E27FC236}">
                <a16:creationId xmlns:a16="http://schemas.microsoft.com/office/drawing/2014/main" id="{2DEF9714-AB49-4E31-8ADC-4CDE207459F5}"/>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80</a:t>
            </a:fld>
            <a:endParaRPr lang="en-US" altLang="zh-CN" sz="1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2881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6502"/>
                                        </p:tgtEl>
                                        <p:attrNameLst>
                                          <p:attrName>style.visibility</p:attrName>
                                        </p:attrNameLst>
                                      </p:cBhvr>
                                      <p:to>
                                        <p:strVal val="visible"/>
                                      </p:to>
                                    </p:set>
                                    <p:animEffect transition="in" filter="checkerboard(across)">
                                      <p:cBhvr>
                                        <p:cTn id="7" dur="500"/>
                                        <p:tgtEl>
                                          <p:spTgt spid="106502"/>
                                        </p:tgtEl>
                                      </p:cBhvr>
                                    </p:animEffect>
                                  </p:childTnLst>
                                </p:cTn>
                              </p:par>
                              <p:par>
                                <p:cTn id="8" presetID="5" presetClass="entr" presetSubtype="10" fill="hold" nodeType="withEffect">
                                  <p:stCondLst>
                                    <p:cond delay="0"/>
                                  </p:stCondLst>
                                  <p:childTnLst>
                                    <p:set>
                                      <p:cBhvr>
                                        <p:cTn id="9" dur="1" fill="hold">
                                          <p:stCondLst>
                                            <p:cond delay="0"/>
                                          </p:stCondLst>
                                        </p:cTn>
                                        <p:tgtEl>
                                          <p:spTgt spid="106504"/>
                                        </p:tgtEl>
                                        <p:attrNameLst>
                                          <p:attrName>style.visibility</p:attrName>
                                        </p:attrNameLst>
                                      </p:cBhvr>
                                      <p:to>
                                        <p:strVal val="visible"/>
                                      </p:to>
                                    </p:set>
                                    <p:animEffect transition="in" filter="checkerboard(across)">
                                      <p:cBhvr>
                                        <p:cTn id="10" dur="500"/>
                                        <p:tgtEl>
                                          <p:spTgt spid="106504"/>
                                        </p:tgtEl>
                                      </p:cBhvr>
                                    </p:animEffect>
                                  </p:childTnLst>
                                </p:cTn>
                              </p:par>
                              <p:par>
                                <p:cTn id="11" presetID="5" presetClass="entr" presetSubtype="10" fill="hold" nodeType="withEffect">
                                  <p:stCondLst>
                                    <p:cond delay="0"/>
                                  </p:stCondLst>
                                  <p:childTnLst>
                                    <p:set>
                                      <p:cBhvr>
                                        <p:cTn id="12" dur="1" fill="hold">
                                          <p:stCondLst>
                                            <p:cond delay="0"/>
                                          </p:stCondLst>
                                        </p:cTn>
                                        <p:tgtEl>
                                          <p:spTgt spid="106506"/>
                                        </p:tgtEl>
                                        <p:attrNameLst>
                                          <p:attrName>style.visibility</p:attrName>
                                        </p:attrNameLst>
                                      </p:cBhvr>
                                      <p:to>
                                        <p:strVal val="visible"/>
                                      </p:to>
                                    </p:set>
                                    <p:animEffect transition="in" filter="checkerboard(across)">
                                      <p:cBhvr>
                                        <p:cTn id="13" dur="500"/>
                                        <p:tgtEl>
                                          <p:spTgt spid="106506"/>
                                        </p:tgtEl>
                                      </p:cBhvr>
                                    </p:animEffect>
                                  </p:childTnLst>
                                </p:cTn>
                              </p:par>
                              <p:par>
                                <p:cTn id="14" presetID="5" presetClass="entr" presetSubtype="10" fill="hold" nodeType="withEffect">
                                  <p:stCondLst>
                                    <p:cond delay="0"/>
                                  </p:stCondLst>
                                  <p:childTnLst>
                                    <p:set>
                                      <p:cBhvr>
                                        <p:cTn id="15" dur="1" fill="hold">
                                          <p:stCondLst>
                                            <p:cond delay="0"/>
                                          </p:stCondLst>
                                        </p:cTn>
                                        <p:tgtEl>
                                          <p:spTgt spid="106510"/>
                                        </p:tgtEl>
                                        <p:attrNameLst>
                                          <p:attrName>style.visibility</p:attrName>
                                        </p:attrNameLst>
                                      </p:cBhvr>
                                      <p:to>
                                        <p:strVal val="visible"/>
                                      </p:to>
                                    </p:set>
                                    <p:animEffect transition="in" filter="checkerboard(across)">
                                      <p:cBhvr>
                                        <p:cTn id="16" dur="500"/>
                                        <p:tgtEl>
                                          <p:spTgt spid="106510"/>
                                        </p:tgtEl>
                                      </p:cBhvr>
                                    </p:animEffect>
                                  </p:childTnLst>
                                </p:cTn>
                              </p:par>
                              <p:par>
                                <p:cTn id="17" presetID="5" presetClass="entr" presetSubtype="10" fill="hold" nodeType="withEffect">
                                  <p:stCondLst>
                                    <p:cond delay="0"/>
                                  </p:stCondLst>
                                  <p:childTnLst>
                                    <p:set>
                                      <p:cBhvr>
                                        <p:cTn id="18" dur="1" fill="hold">
                                          <p:stCondLst>
                                            <p:cond delay="0"/>
                                          </p:stCondLst>
                                        </p:cTn>
                                        <p:tgtEl>
                                          <p:spTgt spid="106508"/>
                                        </p:tgtEl>
                                        <p:attrNameLst>
                                          <p:attrName>style.visibility</p:attrName>
                                        </p:attrNameLst>
                                      </p:cBhvr>
                                      <p:to>
                                        <p:strVal val="visible"/>
                                      </p:to>
                                    </p:set>
                                    <p:animEffect transition="in" filter="checkerboard(across)">
                                      <p:cBhvr>
                                        <p:cTn id="19" dur="500"/>
                                        <p:tgtEl>
                                          <p:spTgt spid="106508"/>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2510"/>
            <a:ext cx="7772400" cy="762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Digital Forensics Tools</a:t>
            </a: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81</a:t>
            </a:fld>
            <a:endParaRPr lang="en-US" altLang="zh-CN"/>
          </a:p>
        </p:txBody>
      </p:sp>
      <p:pic>
        <p:nvPicPr>
          <p:cNvPr id="6" name="Picture 2" descr="Mobile Forensic Workstation"/>
          <p:cNvPicPr>
            <a:picLocks noChangeAspect="1" noChangeArrowheads="1"/>
          </p:cNvPicPr>
          <p:nvPr/>
        </p:nvPicPr>
        <p:blipFill>
          <a:blip r:embed="rId3"/>
          <a:srcRect/>
          <a:stretch>
            <a:fillRect/>
          </a:stretch>
        </p:blipFill>
        <p:spPr bwMode="auto">
          <a:xfrm>
            <a:off x="7654925" y="4800600"/>
            <a:ext cx="1260475" cy="1260475"/>
          </a:xfrm>
          <a:prstGeom prst="rect">
            <a:avLst/>
          </a:prstGeom>
          <a:noFill/>
        </p:spPr>
      </p:pic>
      <p:pic>
        <p:nvPicPr>
          <p:cNvPr id="4098" name="Picture 2" descr="Image result for digital forensics">
            <a:extLst>
              <a:ext uri="{FF2B5EF4-FFF2-40B4-BE49-F238E27FC236}">
                <a16:creationId xmlns:a16="http://schemas.microsoft.com/office/drawing/2014/main" id="{879E89AE-60BF-49E0-870D-0C0F0ED9BD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76200"/>
            <a:ext cx="1676400" cy="111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C63D628-3213-43F1-B3FB-4E4C7ED5AD1E}"/>
              </a:ext>
            </a:extLst>
          </p:cNvPr>
          <p:cNvSpPr txBox="1">
            <a:spLocks noChangeArrowheads="1"/>
          </p:cNvSpPr>
          <p:nvPr/>
        </p:nvSpPr>
        <p:spPr bwMode="auto">
          <a:xfrm>
            <a:off x="353218" y="1443421"/>
            <a:ext cx="8409781" cy="41191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460375" indent="-457200">
              <a:buClrTx/>
              <a:buFont typeface="Wingdings" panose="05000000000000000000" pitchFamily="2" charset="2"/>
              <a:buChar char="q"/>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kern="0" dirty="0">
                <a:latin typeface="Times New Roman" panose="02020603050405020304" pitchFamily="18" charset="0"/>
                <a:cs typeface="Times New Roman" panose="02020603050405020304" pitchFamily="18" charset="0"/>
              </a:rPr>
              <a:t>Commercial Packages</a:t>
            </a:r>
          </a:p>
          <a:p>
            <a:pPr indent="-339725">
              <a:buSzPct val="45000"/>
              <a:buFont typeface="Wingdings" panose="05000000000000000000" pitchFamily="2" charset="2"/>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kern="0" dirty="0">
                <a:latin typeface="Times New Roman" panose="02020603050405020304" pitchFamily="18" charset="0"/>
                <a:cs typeface="Times New Roman" panose="02020603050405020304" pitchFamily="18" charset="0"/>
              </a:rPr>
              <a:t>Encase</a:t>
            </a:r>
          </a:p>
          <a:p>
            <a:pPr indent="-339725">
              <a:buSzPct val="45000"/>
              <a:buFont typeface="Wingdings" panose="05000000000000000000" pitchFamily="2" charset="2"/>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kern="0" dirty="0">
                <a:latin typeface="Times New Roman" panose="02020603050405020304" pitchFamily="18" charset="0"/>
                <a:cs typeface="Times New Roman" panose="02020603050405020304" pitchFamily="18" charset="0"/>
              </a:rPr>
              <a:t>Forensics Tool Kit (FTK)</a:t>
            </a:r>
          </a:p>
          <a:p>
            <a:pPr marL="460375" indent="-457200">
              <a:buClrTx/>
              <a:buFont typeface="Wingdings" panose="05000000000000000000" pitchFamily="2" charset="2"/>
              <a:buChar char="q"/>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kern="0" dirty="0">
                <a:latin typeface="Times New Roman" panose="02020603050405020304" pitchFamily="18" charset="0"/>
                <a:cs typeface="Times New Roman" panose="02020603050405020304" pitchFamily="18" charset="0"/>
              </a:rPr>
              <a:t>Open-Source Software</a:t>
            </a:r>
          </a:p>
          <a:p>
            <a:pPr indent="-339725">
              <a:buSzPct val="45000"/>
              <a:buFont typeface="Wingdings" panose="05000000000000000000" pitchFamily="2" charset="2"/>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b="1" kern="0" dirty="0">
                <a:effectLst>
                  <a:outerShdw blurRad="38100" dist="38100" dir="2700000" algn="tl">
                    <a:srgbClr val="000000">
                      <a:alpha val="43137"/>
                    </a:srgbClr>
                  </a:outerShdw>
                </a:effectLst>
                <a:latin typeface="Times New Roman" panose="02020603050405020304" pitchFamily="18" charset="0"/>
                <a:cs typeface="Times New Roman" pitchFamily="18" charset="0"/>
              </a:rPr>
              <a:t>The Sleuth Kit (TSK) / Autopsy by Brian Carrier</a:t>
            </a:r>
          </a:p>
          <a:p>
            <a:pPr lvl="1" indent="-339725">
              <a:buSzPct val="45000"/>
              <a:buFont typeface="Wingdings" panose="05000000000000000000" pitchFamily="2" charset="2"/>
              <a:buChar char=""/>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kern="0" dirty="0">
                <a:latin typeface="Times New Roman" panose="02020603050405020304" pitchFamily="18" charset="0"/>
                <a:cs typeface="Times New Roman" panose="02020603050405020304" pitchFamily="18" charset="0"/>
              </a:rPr>
              <a:t>A widely used File System Forensic Analysis toolkit</a:t>
            </a:r>
          </a:p>
        </p:txBody>
      </p:sp>
      <p:sp>
        <p:nvSpPr>
          <p:cNvPr id="8" name="Rectangle 3">
            <a:extLst>
              <a:ext uri="{FF2B5EF4-FFF2-40B4-BE49-F238E27FC236}">
                <a16:creationId xmlns:a16="http://schemas.microsoft.com/office/drawing/2014/main" id="{F0011835-CB11-421D-9E97-F8A49A43016F}"/>
              </a:ext>
            </a:extLst>
          </p:cNvPr>
          <p:cNvSpPr txBox="1">
            <a:spLocks noChangeArrowheads="1"/>
          </p:cNvSpPr>
          <p:nvPr/>
        </p:nvSpPr>
        <p:spPr bwMode="auto">
          <a:xfrm>
            <a:off x="220721" y="5911511"/>
            <a:ext cx="8382952"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a:spcBef>
                <a:spcPts val="0"/>
              </a:spcBef>
              <a:spcAft>
                <a:spcPts val="0"/>
              </a:spcAft>
              <a:buFont typeface="ZapfDingbats" pitchFamily="82" charset="2"/>
              <a:buNone/>
            </a:pPr>
            <a:r>
              <a:rPr lang="en-US" sz="2000" kern="0" dirty="0">
                <a:latin typeface="Times New Roman" pitchFamily="18" charset="0"/>
                <a:cs typeface="Times New Roman" pitchFamily="18" charset="0"/>
              </a:rPr>
              <a:t>[1] List of digital forensics tools</a:t>
            </a:r>
          </a:p>
          <a:p>
            <a:pPr marL="0" indent="0" algn="just">
              <a:spcBef>
                <a:spcPts val="0"/>
              </a:spcBef>
              <a:spcAft>
                <a:spcPts val="0"/>
              </a:spcAft>
              <a:buFont typeface="ZapfDingbats" pitchFamily="82" charset="2"/>
              <a:buNone/>
            </a:pPr>
            <a:r>
              <a:rPr lang="en-US" sz="2000" kern="0" dirty="0">
                <a:latin typeface="Times New Roman" pitchFamily="18" charset="0"/>
                <a:cs typeface="Times New Roman" pitchFamily="18" charset="0"/>
              </a:rPr>
              <a:t>https://en.wikipedia.org/wiki/List_of_digital_forensics_tools</a:t>
            </a:r>
          </a:p>
        </p:txBody>
      </p:sp>
    </p:spTree>
    <p:extLst>
      <p:ext uri="{BB962C8B-B14F-4D97-AF65-F5344CB8AC3E}">
        <p14:creationId xmlns:p14="http://schemas.microsoft.com/office/powerpoint/2010/main" val="1955713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6235"/>
            <a:ext cx="8229600" cy="1638300"/>
          </a:xfrm>
        </p:spPr>
        <p:txBody>
          <a:bodyPr/>
          <a:lstStyle/>
          <a:p>
            <a:pPr algn="ctr"/>
            <a:r>
              <a:rPr lang="en-US" b="1" u="none" dirty="0">
                <a:latin typeface="Times New Roman" pitchFamily="18" charset="0"/>
                <a:cs typeface="Times New Roman" pitchFamily="18" charset="0"/>
              </a:rPr>
              <a:t>Build Your Own Forensic Workstation </a:t>
            </a:r>
            <a:endParaRPr lang="en-CA" b="1" u="none"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82</a:t>
            </a:fld>
            <a:endParaRPr lang="en-US" altLang="zh-CN"/>
          </a:p>
        </p:txBody>
      </p:sp>
      <p:pic>
        <p:nvPicPr>
          <p:cNvPr id="276482" name="Picture 2" descr="Mobile Forensic Workstation"/>
          <p:cNvPicPr>
            <a:picLocks noChangeAspect="1" noChangeArrowheads="1"/>
          </p:cNvPicPr>
          <p:nvPr/>
        </p:nvPicPr>
        <p:blipFill>
          <a:blip r:embed="rId3"/>
          <a:srcRect/>
          <a:stretch>
            <a:fillRect/>
          </a:stretch>
        </p:blipFill>
        <p:spPr bwMode="auto">
          <a:xfrm>
            <a:off x="38100" y="114300"/>
            <a:ext cx="1485900" cy="1485900"/>
          </a:xfrm>
          <a:prstGeom prst="rect">
            <a:avLst/>
          </a:prstGeom>
          <a:noFill/>
        </p:spPr>
      </p:pic>
      <p:pic>
        <p:nvPicPr>
          <p:cNvPr id="2050" name="Picture 2" descr="http://www.absolutely-australia.com.au/assets/images/tags/more-to-com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083" y="4911145"/>
            <a:ext cx="4343400" cy="11086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940114" y="4778732"/>
            <a:ext cx="325088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CA" sz="3200" b="1" dirty="0">
                <a:solidFill>
                  <a:schemeClr val="tx2"/>
                </a:solidFill>
                <a:latin typeface="Times New Roman" panose="02020603050405020304" pitchFamily="18" charset="0"/>
                <a:cs typeface="Times New Roman" panose="02020603050405020304" pitchFamily="18" charset="0"/>
              </a:rPr>
              <a:t>The Sleuth Kit (TSK) / Autopsy</a:t>
            </a:r>
            <a:endParaRPr lang="en-US" sz="3200" b="1" dirty="0">
              <a:solidFill>
                <a:schemeClr val="tx2"/>
              </a:solidFill>
              <a:latin typeface="Times New Roman" panose="02020603050405020304" pitchFamily="18" charset="0"/>
              <a:cs typeface="Times New Roman" panose="02020603050405020304" pitchFamily="18" charset="0"/>
            </a:endParaRPr>
          </a:p>
        </p:txBody>
      </p:sp>
      <p:pic>
        <p:nvPicPr>
          <p:cNvPr id="3074" name="Picture 2" descr="Image result for kali linux forensics">
            <a:extLst>
              <a:ext uri="{FF2B5EF4-FFF2-40B4-BE49-F238E27FC236}">
                <a16:creationId xmlns:a16="http://schemas.microsoft.com/office/drawing/2014/main" id="{CCC0A879-7B3F-49B8-8B52-E7E18222D9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427" y="2286000"/>
            <a:ext cx="3993573" cy="22553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2085E486-E431-4F65-B4B6-05E93C5AC6B0}"/>
              </a:ext>
            </a:extLst>
          </p:cNvPr>
          <p:cNvSpPr txBox="1">
            <a:spLocks noChangeArrowheads="1"/>
          </p:cNvSpPr>
          <p:nvPr/>
        </p:nvSpPr>
        <p:spPr bwMode="auto">
          <a:xfrm>
            <a:off x="311013" y="6019800"/>
            <a:ext cx="8382952"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a:buFont typeface="ZapfDingbats" pitchFamily="82" charset="2"/>
              <a:buNone/>
            </a:pPr>
            <a:r>
              <a:rPr lang="en-US" sz="2000" kern="0" dirty="0">
                <a:latin typeface="Times New Roman" pitchFamily="18" charset="0"/>
                <a:cs typeface="Times New Roman" pitchFamily="18" charset="0"/>
              </a:rPr>
              <a:t>[1] Lin X. (2018) Building a Forensics Workstation. In: Introductory Computer Forensics. Springer, Cham. https://doi.org/10.1007/978-3-030-00581-8_3</a:t>
            </a:r>
          </a:p>
        </p:txBody>
      </p:sp>
      <p:sp>
        <p:nvSpPr>
          <p:cNvPr id="10" name="Rectangle 2">
            <a:extLst>
              <a:ext uri="{FF2B5EF4-FFF2-40B4-BE49-F238E27FC236}">
                <a16:creationId xmlns:a16="http://schemas.microsoft.com/office/drawing/2014/main" id="{8C376EF5-349D-4E50-B57C-5F803E4D5A27}"/>
              </a:ext>
            </a:extLst>
          </p:cNvPr>
          <p:cNvSpPr txBox="1">
            <a:spLocks noChangeArrowheads="1"/>
          </p:cNvSpPr>
          <p:nvPr/>
        </p:nvSpPr>
        <p:spPr bwMode="auto">
          <a:xfrm>
            <a:off x="4977008" y="2663534"/>
            <a:ext cx="3588565" cy="163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3200" b="1" dirty="0">
                <a:solidFill>
                  <a:schemeClr val="tx2"/>
                </a:solidFill>
                <a:latin typeface="Times New Roman" panose="02020603050405020304" pitchFamily="18" charset="0"/>
                <a:cs typeface="Times New Roman" panose="02020603050405020304" pitchFamily="18" charset="0"/>
              </a:rPr>
              <a:t>Forensic Workstation</a:t>
            </a:r>
          </a:p>
          <a:p>
            <a:pPr algn="ctr" eaLnBrk="1" hangingPunct="1"/>
            <a:r>
              <a:rPr lang="en-US" sz="3200" b="1" dirty="0">
                <a:solidFill>
                  <a:schemeClr val="tx2"/>
                </a:solidFill>
                <a:latin typeface="Times New Roman" panose="02020603050405020304" pitchFamily="18" charset="0"/>
                <a:cs typeface="Times New Roman" panose="02020603050405020304" pitchFamily="18" charset="0"/>
              </a:rPr>
              <a:t>(</a:t>
            </a:r>
            <a:r>
              <a:rPr lang="en-US" sz="3200" b="1" u="sng" dirty="0">
                <a:solidFill>
                  <a:srgbClr val="FF0000"/>
                </a:solidFill>
                <a:latin typeface="Times New Roman" panose="02020603050405020304" pitchFamily="18" charset="0"/>
                <a:cs typeface="Times New Roman" panose="02020603050405020304" pitchFamily="18" charset="0"/>
              </a:rPr>
              <a:t>Kali Linux</a:t>
            </a:r>
            <a:r>
              <a:rPr lang="en-US" sz="3200" b="1" dirty="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27257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5062" y="76200"/>
            <a:ext cx="7616538" cy="609600"/>
          </a:xfrm>
        </p:spPr>
        <p:txBody>
          <a:bodyPr/>
          <a:lstStyle/>
          <a:p>
            <a:pPr algn="ctr"/>
            <a:r>
              <a:rPr lang="en-US" sz="2800" b="1" u="none" dirty="0">
                <a:latin typeface="Times New Roman" pitchFamily="18" charset="0"/>
                <a:cs typeface="Times New Roman" pitchFamily="18" charset="0"/>
              </a:rPr>
              <a:t>Build Your Own Forensic Workstation (cont’d) </a:t>
            </a:r>
            <a:endParaRPr lang="en-CA" sz="2800" b="1" u="none"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83</a:t>
            </a:fld>
            <a:endParaRPr lang="en-US" altLang="zh-CN"/>
          </a:p>
        </p:txBody>
      </p:sp>
      <p:pic>
        <p:nvPicPr>
          <p:cNvPr id="276482" name="Picture 2" descr="Mobile Forensic Workstation"/>
          <p:cNvPicPr>
            <a:picLocks noChangeAspect="1" noChangeArrowheads="1"/>
          </p:cNvPicPr>
          <p:nvPr/>
        </p:nvPicPr>
        <p:blipFill>
          <a:blip r:embed="rId3"/>
          <a:srcRect/>
          <a:stretch>
            <a:fillRect/>
          </a:stretch>
        </p:blipFill>
        <p:spPr bwMode="auto">
          <a:xfrm>
            <a:off x="38100" y="114300"/>
            <a:ext cx="1485900" cy="1485900"/>
          </a:xfrm>
          <a:prstGeom prst="rect">
            <a:avLst/>
          </a:prstGeom>
          <a:noFill/>
        </p:spPr>
      </p:pic>
      <p:sp>
        <p:nvSpPr>
          <p:cNvPr id="8" name="Rectangle 2"/>
          <p:cNvSpPr txBox="1">
            <a:spLocks noChangeArrowheads="1"/>
          </p:cNvSpPr>
          <p:nvPr/>
        </p:nvSpPr>
        <p:spPr bwMode="auto">
          <a:xfrm>
            <a:off x="578427" y="2590496"/>
            <a:ext cx="269817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CA" sz="2800" b="1" dirty="0">
                <a:solidFill>
                  <a:schemeClr val="tx2"/>
                </a:solidFill>
                <a:latin typeface="Times New Roman" panose="02020603050405020304" pitchFamily="18" charset="0"/>
                <a:cs typeface="Times New Roman" panose="02020603050405020304" pitchFamily="18" charset="0"/>
              </a:rPr>
              <a:t>The Sleuth Kit (TSK) / Autopsy</a:t>
            </a:r>
            <a:endParaRPr lang="en-US" sz="2800" b="1" dirty="0">
              <a:solidFill>
                <a:schemeClr val="tx2"/>
              </a:solidFill>
              <a:latin typeface="Times New Roman" panose="02020603050405020304" pitchFamily="18" charset="0"/>
              <a:cs typeface="Times New Roman" panose="02020603050405020304" pitchFamily="18" charset="0"/>
            </a:endParaRPr>
          </a:p>
        </p:txBody>
      </p:sp>
      <p:pic>
        <p:nvPicPr>
          <p:cNvPr id="3074" name="Picture 2" descr="Image result for kali linux forensics">
            <a:extLst>
              <a:ext uri="{FF2B5EF4-FFF2-40B4-BE49-F238E27FC236}">
                <a16:creationId xmlns:a16="http://schemas.microsoft.com/office/drawing/2014/main" id="{CCC0A879-7B3F-49B8-8B52-E7E18222D9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0738" y="1600200"/>
            <a:ext cx="1730087" cy="977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2F7FC78-A95A-48EB-8B86-9129CFD67590}"/>
              </a:ext>
            </a:extLst>
          </p:cNvPr>
          <p:cNvPicPr>
            <a:picLocks noChangeAspect="1"/>
          </p:cNvPicPr>
          <p:nvPr/>
        </p:nvPicPr>
        <p:blipFill>
          <a:blip r:embed="rId5"/>
          <a:stretch>
            <a:fillRect/>
          </a:stretch>
        </p:blipFill>
        <p:spPr>
          <a:xfrm>
            <a:off x="3429000" y="609599"/>
            <a:ext cx="4847931" cy="5407309"/>
          </a:xfrm>
          <a:prstGeom prst="rect">
            <a:avLst/>
          </a:prstGeom>
        </p:spPr>
      </p:pic>
      <p:sp>
        <p:nvSpPr>
          <p:cNvPr id="11" name="Rectangle 3">
            <a:extLst>
              <a:ext uri="{FF2B5EF4-FFF2-40B4-BE49-F238E27FC236}">
                <a16:creationId xmlns:a16="http://schemas.microsoft.com/office/drawing/2014/main" id="{3D1EC9E3-3C0D-4343-A830-203141B13EAC}"/>
              </a:ext>
            </a:extLst>
          </p:cNvPr>
          <p:cNvSpPr txBox="1">
            <a:spLocks noChangeArrowheads="1"/>
          </p:cNvSpPr>
          <p:nvPr/>
        </p:nvSpPr>
        <p:spPr bwMode="auto">
          <a:xfrm>
            <a:off x="76200" y="6074990"/>
            <a:ext cx="88392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a:spcBef>
                <a:spcPts val="0"/>
              </a:spcBef>
              <a:spcAft>
                <a:spcPts val="0"/>
              </a:spcAft>
              <a:buFont typeface="ZapfDingbats" pitchFamily="82" charset="2"/>
              <a:buNone/>
            </a:pPr>
            <a:r>
              <a:rPr lang="en-US" sz="1800" kern="0" dirty="0">
                <a:latin typeface="Times New Roman" pitchFamily="18" charset="0"/>
                <a:cs typeface="Times New Roman" pitchFamily="18" charset="0"/>
              </a:rPr>
              <a:t>[1] Vinay </a:t>
            </a:r>
            <a:r>
              <a:rPr lang="en-US" sz="1800" kern="0" dirty="0" err="1">
                <a:latin typeface="Times New Roman" pitchFamily="18" charset="0"/>
                <a:cs typeface="Times New Roman" pitchFamily="18" charset="0"/>
              </a:rPr>
              <a:t>Gurram</a:t>
            </a:r>
            <a:r>
              <a:rPr lang="en-US" sz="1800" kern="0" dirty="0">
                <a:latin typeface="Times New Roman" pitchFamily="18" charset="0"/>
                <a:cs typeface="Times New Roman" pitchFamily="18" charset="0"/>
              </a:rPr>
              <a:t>. Introduction to The Sleuth kit (TSK).</a:t>
            </a:r>
          </a:p>
          <a:p>
            <a:pPr marL="0" indent="0" algn="just">
              <a:spcBef>
                <a:spcPts val="0"/>
              </a:spcBef>
              <a:spcAft>
                <a:spcPts val="0"/>
              </a:spcAft>
              <a:buFont typeface="ZapfDingbats" pitchFamily="82" charset="2"/>
              <a:buNone/>
            </a:pPr>
            <a:r>
              <a:rPr lang="en-US" sz="1800" kern="0" dirty="0">
                <a:latin typeface="Times New Roman" pitchFamily="18" charset="0"/>
                <a:cs typeface="Times New Roman" pitchFamily="18" charset="0"/>
              </a:rPr>
              <a:t>https://gurramvinayiiit.files.wordpress.com/2016/11/introduciton-tothe-sleuthkit.pdf</a:t>
            </a:r>
          </a:p>
        </p:txBody>
      </p:sp>
    </p:spTree>
    <p:extLst>
      <p:ext uri="{BB962C8B-B14F-4D97-AF65-F5344CB8AC3E}">
        <p14:creationId xmlns:p14="http://schemas.microsoft.com/office/powerpoint/2010/main" val="3180698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84</a:t>
            </a:fld>
            <a:endParaRPr lang="en-US" altLang="zh-CN"/>
          </a:p>
        </p:txBody>
      </p:sp>
      <p:pic>
        <p:nvPicPr>
          <p:cNvPr id="167940" name="Picture 4" descr="http://wdjohnson.files.wordpress.com/2009/06/tape3_lrg.jpg"/>
          <p:cNvPicPr>
            <a:picLocks noChangeAspect="1" noChangeArrowheads="1"/>
          </p:cNvPicPr>
          <p:nvPr/>
        </p:nvPicPr>
        <p:blipFill>
          <a:blip r:embed="rId3"/>
          <a:srcRect/>
          <a:stretch>
            <a:fillRect/>
          </a:stretch>
        </p:blipFill>
        <p:spPr bwMode="auto">
          <a:xfrm>
            <a:off x="4694138" y="4111337"/>
            <a:ext cx="2406316" cy="1295400"/>
          </a:xfrm>
          <a:prstGeom prst="rect">
            <a:avLst/>
          </a:prstGeom>
          <a:noFill/>
        </p:spPr>
      </p:pic>
      <p:pic>
        <p:nvPicPr>
          <p:cNvPr id="167938" name="Picture 2" descr="http://www.mogensjacobsen.dk/art/crimescene/images/documenting.jpg"/>
          <p:cNvPicPr>
            <a:picLocks noChangeAspect="1" noChangeArrowheads="1"/>
          </p:cNvPicPr>
          <p:nvPr/>
        </p:nvPicPr>
        <p:blipFill>
          <a:blip r:embed="rId4"/>
          <a:srcRect/>
          <a:stretch>
            <a:fillRect/>
          </a:stretch>
        </p:blipFill>
        <p:spPr bwMode="auto">
          <a:xfrm>
            <a:off x="3067627" y="2618510"/>
            <a:ext cx="2641600" cy="1981200"/>
          </a:xfrm>
          <a:prstGeom prst="rect">
            <a:avLst/>
          </a:prstGeom>
          <a:noFill/>
        </p:spPr>
      </p:pic>
      <p:sp>
        <p:nvSpPr>
          <p:cNvPr id="8" name="Rectangle 2"/>
          <p:cNvSpPr txBox="1">
            <a:spLocks noChangeArrowheads="1"/>
          </p:cNvSpPr>
          <p:nvPr/>
        </p:nvSpPr>
        <p:spPr bwMode="auto">
          <a:xfrm>
            <a:off x="2216727" y="5375564"/>
            <a:ext cx="48768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宋体" charset="-122"/>
                <a:cs typeface="Times New Roman" pitchFamily="18" charset="0"/>
              </a:rPr>
              <a:t>Digital Crime Scene</a:t>
            </a:r>
          </a:p>
        </p:txBody>
      </p:sp>
      <p:sp>
        <p:nvSpPr>
          <p:cNvPr id="11" name="Rectangle 2">
            <a:extLst>
              <a:ext uri="{FF2B5EF4-FFF2-40B4-BE49-F238E27FC236}">
                <a16:creationId xmlns:a16="http://schemas.microsoft.com/office/drawing/2014/main" id="{96285FE0-D079-41C9-8C68-A775BE659727}"/>
              </a:ext>
            </a:extLst>
          </p:cNvPr>
          <p:cNvSpPr txBox="1">
            <a:spLocks noChangeArrowheads="1"/>
          </p:cNvSpPr>
          <p:nvPr/>
        </p:nvSpPr>
        <p:spPr bwMode="auto">
          <a:xfrm>
            <a:off x="1950027" y="1595005"/>
            <a:ext cx="48768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1" hangingPunct="1">
              <a:spcBef>
                <a:spcPct val="0"/>
              </a:spcBef>
              <a:buClrTx/>
              <a:buSzTx/>
              <a:defRPr/>
            </a:pPr>
            <a:r>
              <a:rPr lang="en-US" altLang="en-US" sz="32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In Crime Scene Stage</a:t>
            </a:r>
            <a:endPar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宋体" charset="-122"/>
              <a:cs typeface="Times New Roman" pitchFamily="18" charset="0"/>
            </a:endParaRPr>
          </a:p>
        </p:txBody>
      </p:sp>
      <p:sp>
        <p:nvSpPr>
          <p:cNvPr id="13" name="Title 1">
            <a:extLst>
              <a:ext uri="{FF2B5EF4-FFF2-40B4-BE49-F238E27FC236}">
                <a16:creationId xmlns:a16="http://schemas.microsoft.com/office/drawing/2014/main" id="{7F17ED94-D47F-4B93-953E-354747D6A1BB}"/>
              </a:ext>
            </a:extLst>
          </p:cNvPr>
          <p:cNvSpPr>
            <a:spLocks noGrp="1"/>
          </p:cNvSpPr>
          <p:nvPr>
            <p:ph type="title"/>
          </p:nvPr>
        </p:nvSpPr>
        <p:spPr>
          <a:xfrm>
            <a:off x="456962" y="381000"/>
            <a:ext cx="8230076" cy="838200"/>
          </a:xfrm>
        </p:spPr>
        <p:txBody>
          <a:bodyPr/>
          <a:lstStyle/>
          <a:p>
            <a:r>
              <a:rPr lang="en-US" sz="2800" b="1" u="none" dirty="0">
                <a:latin typeface="Times New Roman" panose="02020603050405020304" pitchFamily="18" charset="0"/>
                <a:cs typeface="Times New Roman" panose="02020603050405020304" pitchFamily="18" charset="0"/>
              </a:rPr>
              <a:t>Computer forensics investigation Procedure (cont’d)</a:t>
            </a:r>
          </a:p>
        </p:txBody>
      </p:sp>
    </p:spTree>
    <p:extLst>
      <p:ext uri="{BB962C8B-B14F-4D97-AF65-F5344CB8AC3E}">
        <p14:creationId xmlns:p14="http://schemas.microsoft.com/office/powerpoint/2010/main" val="4287356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523010"/>
            <a:ext cx="7772400" cy="685792"/>
          </a:xfrm>
        </p:spPr>
        <p:txBody>
          <a:bodyPr/>
          <a:lstStyle/>
          <a:p>
            <a:pPr algn="ctr" eaLnBrk="1" hangingPunct="1"/>
            <a:r>
              <a:rPr lang="en-US" sz="3200" b="1" u="none" dirty="0">
                <a:latin typeface="Times New Roman" pitchFamily="18" charset="0"/>
                <a:cs typeface="Times New Roman" pitchFamily="18" charset="0"/>
              </a:rPr>
              <a:t>Digital Crime Scene Investigation</a:t>
            </a:r>
          </a:p>
        </p:txBody>
      </p:sp>
      <p:sp>
        <p:nvSpPr>
          <p:cNvPr id="7171" name="Rectangle 3"/>
          <p:cNvSpPr>
            <a:spLocks noGrp="1" noChangeArrowheads="1"/>
          </p:cNvSpPr>
          <p:nvPr>
            <p:ph type="body" idx="1"/>
          </p:nvPr>
        </p:nvSpPr>
        <p:spPr>
          <a:xfrm>
            <a:off x="533400" y="2743200"/>
            <a:ext cx="8382000" cy="3200397"/>
          </a:xfrm>
        </p:spPr>
        <p:txBody>
          <a:bodyPr/>
          <a:lstStyle/>
          <a:p>
            <a:pPr eaLnBrk="1" hangingPunct="1"/>
            <a:r>
              <a:rPr lang="en-US" dirty="0">
                <a:latin typeface="Times New Roman" pitchFamily="18" charset="0"/>
                <a:cs typeface="Times New Roman" pitchFamily="18" charset="0"/>
              </a:rPr>
              <a:t>Collection</a:t>
            </a:r>
          </a:p>
          <a:p>
            <a:pPr lvl="1" algn="just" eaLnBrk="1" hangingPunct="1"/>
            <a:r>
              <a:rPr lang="en-US" dirty="0">
                <a:latin typeface="Times New Roman" pitchFamily="18" charset="0"/>
                <a:cs typeface="Times New Roman" pitchFamily="18" charset="0"/>
              </a:rPr>
              <a:t>The standard methodology for collecting the digital evidence, while maintaining its integrity, is to create an image of the device.</a:t>
            </a:r>
          </a:p>
          <a:p>
            <a:pPr eaLnBrk="1" hangingPunct="1"/>
            <a:r>
              <a:rPr lang="en-US" dirty="0">
                <a:latin typeface="Times New Roman" pitchFamily="18" charset="0"/>
                <a:cs typeface="Times New Roman" pitchFamily="18" charset="0"/>
              </a:rPr>
              <a:t>Preservation</a:t>
            </a:r>
          </a:p>
          <a:p>
            <a:pPr lvl="1" eaLnBrk="1" hangingPunct="1"/>
            <a:r>
              <a:rPr lang="en-US" sz="2000" dirty="0">
                <a:latin typeface="Times New Roman" pitchFamily="18" charset="0"/>
                <a:cs typeface="Times New Roman" pitchFamily="18" charset="0"/>
              </a:rPr>
              <a:t>Goal: Reduce the amount of evidence that is overwritten</a:t>
            </a:r>
          </a:p>
        </p:txBody>
      </p:sp>
      <p:sp>
        <p:nvSpPr>
          <p:cNvPr id="7172" name="Rectangle 4"/>
          <p:cNvSpPr>
            <a:spLocks noChangeArrowheads="1"/>
          </p:cNvSpPr>
          <p:nvPr/>
        </p:nvSpPr>
        <p:spPr bwMode="auto">
          <a:xfrm>
            <a:off x="1828800" y="1447800"/>
            <a:ext cx="2133600" cy="10668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Times New Roman" pitchFamily="18" charset="0"/>
                <a:cs typeface="Times New Roman" pitchFamily="18" charset="0"/>
              </a:rPr>
              <a:t>Collection</a:t>
            </a:r>
          </a:p>
        </p:txBody>
      </p:sp>
      <p:sp>
        <p:nvSpPr>
          <p:cNvPr id="7173" name="Rectangle 5"/>
          <p:cNvSpPr>
            <a:spLocks noChangeArrowheads="1"/>
          </p:cNvSpPr>
          <p:nvPr/>
        </p:nvSpPr>
        <p:spPr bwMode="auto">
          <a:xfrm>
            <a:off x="4572000" y="1447800"/>
            <a:ext cx="2057400" cy="10668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Times New Roman" pitchFamily="18" charset="0"/>
                <a:cs typeface="Times New Roman" pitchFamily="18" charset="0"/>
              </a:rPr>
              <a:t>Preservation</a:t>
            </a:r>
          </a:p>
        </p:txBody>
      </p:sp>
      <p:sp>
        <p:nvSpPr>
          <p:cNvPr id="7175" name="Line 10"/>
          <p:cNvSpPr>
            <a:spLocks noChangeShapeType="1"/>
          </p:cNvSpPr>
          <p:nvPr/>
        </p:nvSpPr>
        <p:spPr bwMode="auto">
          <a:xfrm>
            <a:off x="3962400" y="1981200"/>
            <a:ext cx="609600" cy="0"/>
          </a:xfrm>
          <a:prstGeom prst="line">
            <a:avLst/>
          </a:prstGeom>
          <a:noFill/>
          <a:ln w="9525">
            <a:solidFill>
              <a:schemeClr val="tx1"/>
            </a:solidFill>
            <a:round/>
            <a:headEnd/>
            <a:tailEnd type="triangle" w="med" len="med"/>
          </a:ln>
        </p:spPr>
        <p:txBody>
          <a:bodyPr/>
          <a:lstStyle/>
          <a:p>
            <a:endParaRPr lang="en-CA"/>
          </a:p>
        </p:txBody>
      </p:sp>
      <p:sp>
        <p:nvSpPr>
          <p:cNvPr id="11"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RD DISK !"/>
          <p:cNvPicPr>
            <a:picLocks noChangeAspect="1" noChangeArrowheads="1"/>
          </p:cNvPicPr>
          <p:nvPr/>
        </p:nvPicPr>
        <p:blipFill>
          <a:blip r:embed="rId3"/>
          <a:srcRect/>
          <a:stretch>
            <a:fillRect/>
          </a:stretch>
        </p:blipFill>
        <p:spPr bwMode="auto">
          <a:xfrm>
            <a:off x="1314450" y="1981201"/>
            <a:ext cx="2285998" cy="1143000"/>
          </a:xfrm>
          <a:prstGeom prst="rect">
            <a:avLst/>
          </a:prstGeom>
          <a:noFill/>
        </p:spPr>
      </p:pic>
      <p:pic>
        <p:nvPicPr>
          <p:cNvPr id="1026" name="Picture 2" descr="http://www.justanimal.org/images/ram-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3371850"/>
            <a:ext cx="160020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vouchercodes.ca/wp-content/uploads/2010/08/usb-driv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49" y="4763211"/>
            <a:ext cx="1600202" cy="1600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ftscdn.nexus404.com/Blog/wp-content/uploads2/2008/06/buffalo-ministation-datavault-portable-usb-hard-driv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749" y="5218273"/>
            <a:ext cx="1714498" cy="1487327"/>
          </a:xfrm>
          <a:prstGeom prst="rect">
            <a:avLst/>
          </a:prstGeom>
          <a:noFill/>
          <a:extLst>
            <a:ext uri="{909E8E84-426E-40DD-AFC4-6F175D3DCCD1}">
              <a14:hiddenFill xmlns:a14="http://schemas.microsoft.com/office/drawing/2010/main">
                <a:solidFill>
                  <a:srgbClr val="FFFFFF"/>
                </a:solidFill>
              </a14:hiddenFill>
            </a:ext>
          </a:extLst>
        </p:spPr>
      </p:pic>
      <p:sp>
        <p:nvSpPr>
          <p:cNvPr id="13" name="Line 10"/>
          <p:cNvSpPr>
            <a:spLocks noChangeShapeType="1"/>
          </p:cNvSpPr>
          <p:nvPr/>
        </p:nvSpPr>
        <p:spPr bwMode="auto">
          <a:xfrm flipV="1">
            <a:off x="2667000" y="4091934"/>
            <a:ext cx="2756696" cy="0"/>
          </a:xfrm>
          <a:prstGeom prst="line">
            <a:avLst/>
          </a:prstGeom>
          <a:noFill/>
          <a:ln w="92075">
            <a:solidFill>
              <a:srgbClr val="FF0000"/>
            </a:solidFill>
            <a:round/>
            <a:headEnd/>
            <a:tailEnd type="triangle" w="med" len="med"/>
          </a:ln>
        </p:spPr>
        <p:txBody>
          <a:bodyPr/>
          <a:lstStyle/>
          <a:p>
            <a:endParaRPr lang="en-CA"/>
          </a:p>
        </p:txBody>
      </p:sp>
      <p:sp>
        <p:nvSpPr>
          <p:cNvPr id="14" name="Text Box 24"/>
          <p:cNvSpPr txBox="1">
            <a:spLocks noChangeArrowheads="1"/>
          </p:cNvSpPr>
          <p:nvPr/>
        </p:nvSpPr>
        <p:spPr bwMode="auto">
          <a:xfrm>
            <a:off x="2667000" y="3505200"/>
            <a:ext cx="2840028" cy="523220"/>
          </a:xfrm>
          <a:prstGeom prst="rect">
            <a:avLst/>
          </a:prstGeom>
          <a:noFill/>
          <a:ln w="28575">
            <a:noFill/>
            <a:miter lim="800000"/>
            <a:headEnd/>
            <a:tailEnd/>
          </a:ln>
        </p:spPr>
        <p:txBody>
          <a:bodyPr wrap="square">
            <a:spAutoFit/>
          </a:bodyPr>
          <a:lstStyle/>
          <a:p>
            <a:pPr algn="ctr"/>
            <a:r>
              <a:rPr lang="en-US" sz="2800" b="1" dirty="0">
                <a:effectLst>
                  <a:outerShdw blurRad="38100" dist="38100" dir="2700000" algn="tl">
                    <a:srgbClr val="000000">
                      <a:alpha val="43137"/>
                    </a:srgbClr>
                  </a:outerShdw>
                </a:effectLst>
                <a:latin typeface="Tahoma" pitchFamily="34" charset="0"/>
              </a:rPr>
              <a:t>Acquiring Data</a:t>
            </a:r>
          </a:p>
        </p:txBody>
      </p:sp>
      <p:pic>
        <p:nvPicPr>
          <p:cNvPr id="15" name="Picture 18" descr="http://t0.gstatic.com/images?q=tbn:vXPAHzSYrqbmUM:http://www.metaspheremedia.com/image/capimg/capdbinte.jpg"/>
          <p:cNvPicPr>
            <a:picLocks noChangeAspect="1" noChangeArrowheads="1"/>
          </p:cNvPicPr>
          <p:nvPr/>
        </p:nvPicPr>
        <p:blipFill>
          <a:blip r:embed="rId7"/>
          <a:srcRect/>
          <a:stretch>
            <a:fillRect/>
          </a:stretch>
        </p:blipFill>
        <p:spPr bwMode="auto">
          <a:xfrm>
            <a:off x="5715000" y="3601843"/>
            <a:ext cx="1371600" cy="970157"/>
          </a:xfrm>
          <a:prstGeom prst="rect">
            <a:avLst/>
          </a:prstGeom>
          <a:noFill/>
        </p:spPr>
      </p:pic>
      <p:sp>
        <p:nvSpPr>
          <p:cNvPr id="16" name="AutoShape 6"/>
          <p:cNvSpPr>
            <a:spLocks noChangeArrowheads="1"/>
          </p:cNvSpPr>
          <p:nvPr/>
        </p:nvSpPr>
        <p:spPr bwMode="auto">
          <a:xfrm>
            <a:off x="4045348" y="533400"/>
            <a:ext cx="5098652" cy="2019301"/>
          </a:xfrm>
          <a:prstGeom prst="cloudCallout">
            <a:avLst>
              <a:gd name="adj1" fmla="val -6352"/>
              <a:gd name="adj2" fmla="val 101282"/>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headEnd/>
            <a:tailEnd/>
          </a:ln>
        </p:spPr>
        <p:txBody>
          <a:bodyPr/>
          <a:lstStyle/>
          <a:p>
            <a:pPr algn="ctr">
              <a:defRPr/>
            </a:pPr>
            <a:r>
              <a:rPr lang="en-US" b="1" dirty="0">
                <a:solidFill>
                  <a:srgbClr val="FF0000"/>
                </a:solidFill>
                <a:effectLst>
                  <a:outerShdw blurRad="38100" dist="38100" dir="2700000" algn="tl">
                    <a:srgbClr val="FFFFFF"/>
                  </a:outerShdw>
                </a:effectLst>
                <a:latin typeface="Times New Roman" pitchFamily="18" charset="0"/>
                <a:cs typeface="Times New Roman" pitchFamily="18" charset="0"/>
              </a:rPr>
              <a:t>Apply hash function to the data, and document the hash value</a:t>
            </a:r>
          </a:p>
        </p:txBody>
      </p:sp>
      <p:sp>
        <p:nvSpPr>
          <p:cNvPr id="12" name="Text Box 24">
            <a:extLst>
              <a:ext uri="{FF2B5EF4-FFF2-40B4-BE49-F238E27FC236}">
                <a16:creationId xmlns:a16="http://schemas.microsoft.com/office/drawing/2014/main" id="{3FFA2955-C970-4B03-99BB-62C957EFBE2E}"/>
              </a:ext>
            </a:extLst>
          </p:cNvPr>
          <p:cNvSpPr txBox="1">
            <a:spLocks noChangeArrowheads="1"/>
          </p:cNvSpPr>
          <p:nvPr/>
        </p:nvSpPr>
        <p:spPr bwMode="auto">
          <a:xfrm>
            <a:off x="5029200" y="4658380"/>
            <a:ext cx="2840028" cy="523220"/>
          </a:xfrm>
          <a:prstGeom prst="rect">
            <a:avLst/>
          </a:prstGeom>
          <a:noFill/>
          <a:ln w="28575">
            <a:noFill/>
            <a:miter lim="800000"/>
            <a:headEnd/>
            <a:tailEnd/>
          </a:ln>
        </p:spPr>
        <p:txBody>
          <a:bodyPr wrap="square">
            <a:spAutoFit/>
          </a:bodyPr>
          <a:lstStyle/>
          <a:p>
            <a:pPr algn="ctr"/>
            <a:r>
              <a:rPr lang="en-US" sz="2800" b="1" dirty="0">
                <a:effectLst>
                  <a:outerShdw blurRad="38100" dist="38100" dir="2700000" algn="tl">
                    <a:srgbClr val="000000">
                      <a:alpha val="43137"/>
                    </a:srgbClr>
                  </a:outerShdw>
                </a:effectLst>
                <a:latin typeface="Tahoma" pitchFamily="34" charset="0"/>
              </a:rPr>
              <a:t>A Disk Image</a:t>
            </a:r>
          </a:p>
        </p:txBody>
      </p:sp>
      <p:sp>
        <p:nvSpPr>
          <p:cNvPr id="17" name="Slide Number Placeholder 3">
            <a:extLst>
              <a:ext uri="{FF2B5EF4-FFF2-40B4-BE49-F238E27FC236}">
                <a16:creationId xmlns:a16="http://schemas.microsoft.com/office/drawing/2014/main" id="{61E97326-754D-4667-9C89-35DB412CCB31}"/>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86</a:t>
            </a:fld>
            <a:endParaRPr lang="en-US" altLang="zh-CN" sz="1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43954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87</a:t>
            </a:fld>
            <a:endParaRPr lang="en-US" altLang="zh-CN"/>
          </a:p>
        </p:txBody>
      </p:sp>
      <p:sp>
        <p:nvSpPr>
          <p:cNvPr id="11" name="Rectangle 2">
            <a:extLst>
              <a:ext uri="{FF2B5EF4-FFF2-40B4-BE49-F238E27FC236}">
                <a16:creationId xmlns:a16="http://schemas.microsoft.com/office/drawing/2014/main" id="{96285FE0-D079-41C9-8C68-A775BE659727}"/>
              </a:ext>
            </a:extLst>
          </p:cNvPr>
          <p:cNvSpPr txBox="1">
            <a:spLocks noChangeArrowheads="1"/>
          </p:cNvSpPr>
          <p:nvPr/>
        </p:nvSpPr>
        <p:spPr bwMode="auto">
          <a:xfrm>
            <a:off x="1775113" y="1499755"/>
            <a:ext cx="5593773"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1" hangingPunct="1">
              <a:spcBef>
                <a:spcPct val="0"/>
              </a:spcBef>
              <a:buClrTx/>
              <a:buSzTx/>
              <a:defRPr/>
            </a:pPr>
            <a:r>
              <a:rPr lang="en-US" altLang="en-US" sz="32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In Digital Evidence Lab Stage</a:t>
            </a:r>
            <a:endPar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宋体" charset="-122"/>
              <a:cs typeface="Times New Roman" pitchFamily="18" charset="0"/>
            </a:endParaRPr>
          </a:p>
        </p:txBody>
      </p:sp>
      <p:sp>
        <p:nvSpPr>
          <p:cNvPr id="13" name="Title 1">
            <a:extLst>
              <a:ext uri="{FF2B5EF4-FFF2-40B4-BE49-F238E27FC236}">
                <a16:creationId xmlns:a16="http://schemas.microsoft.com/office/drawing/2014/main" id="{7F17ED94-D47F-4B93-953E-354747D6A1BB}"/>
              </a:ext>
            </a:extLst>
          </p:cNvPr>
          <p:cNvSpPr>
            <a:spLocks noGrp="1"/>
          </p:cNvSpPr>
          <p:nvPr>
            <p:ph type="title"/>
          </p:nvPr>
        </p:nvSpPr>
        <p:spPr>
          <a:xfrm>
            <a:off x="456962" y="381000"/>
            <a:ext cx="8230076" cy="838200"/>
          </a:xfrm>
        </p:spPr>
        <p:txBody>
          <a:bodyPr/>
          <a:lstStyle/>
          <a:p>
            <a:r>
              <a:rPr lang="en-US" sz="2800" b="1" u="none" dirty="0">
                <a:latin typeface="Times New Roman" panose="02020603050405020304" pitchFamily="18" charset="0"/>
                <a:cs typeface="Times New Roman" panose="02020603050405020304" pitchFamily="18" charset="0"/>
              </a:rPr>
              <a:t>Computer forensics investigation Procedure (cont’d)</a:t>
            </a:r>
          </a:p>
        </p:txBody>
      </p:sp>
      <p:pic>
        <p:nvPicPr>
          <p:cNvPr id="5122" name="Picture 2" descr="Image result for digital forensics lab">
            <a:extLst>
              <a:ext uri="{FF2B5EF4-FFF2-40B4-BE49-F238E27FC236}">
                <a16:creationId xmlns:a16="http://schemas.microsoft.com/office/drawing/2014/main" id="{B26C7EDA-F240-4B2F-A723-4C85F5535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414155"/>
            <a:ext cx="3925453" cy="294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9197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BFE2F1-6CB0-4FBA-B850-75BDBADD5F7F}"/>
              </a:ext>
            </a:extLst>
          </p:cNvPr>
          <p:cNvSpPr>
            <a:spLocks noGrp="1"/>
          </p:cNvSpPr>
          <p:nvPr>
            <p:ph type="sldNum" sz="quarter" idx="12"/>
          </p:nvPr>
        </p:nvSpPr>
        <p:spPr/>
        <p:txBody>
          <a:bodyPr/>
          <a:lstStyle/>
          <a:p>
            <a:pPr>
              <a:defRPr/>
            </a:pPr>
            <a:fld id="{FDEF4AB8-EBD9-4FDD-BB48-A030665EC33D}" type="slidenum">
              <a:rPr lang="zh-CN" altLang="en-US" smtClean="0"/>
              <a:pPr>
                <a:defRPr/>
              </a:pPr>
              <a:t>88</a:t>
            </a:fld>
            <a:endParaRPr lang="en-US" altLang="zh-CN"/>
          </a:p>
        </p:txBody>
      </p:sp>
      <p:sp>
        <p:nvSpPr>
          <p:cNvPr id="5" name="Rectangle 2">
            <a:extLst>
              <a:ext uri="{FF2B5EF4-FFF2-40B4-BE49-F238E27FC236}">
                <a16:creationId xmlns:a16="http://schemas.microsoft.com/office/drawing/2014/main" id="{8697F880-6C90-43DC-A81C-7191A11D6DAB}"/>
              </a:ext>
            </a:extLst>
          </p:cNvPr>
          <p:cNvSpPr txBox="1">
            <a:spLocks noChangeArrowheads="1"/>
          </p:cNvSpPr>
          <p:nvPr/>
        </p:nvSpPr>
        <p:spPr bwMode="auto">
          <a:xfrm>
            <a:off x="1775113" y="1233055"/>
            <a:ext cx="5593773"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eaLnBrk="1" hangingPunct="1">
              <a:spcBef>
                <a:spcPct val="0"/>
              </a:spcBef>
              <a:buClrTx/>
              <a:buSzTx/>
              <a:defRPr/>
            </a:pPr>
            <a:r>
              <a:rPr lang="en-US" altLang="en-US" sz="32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In Digital Evidence Lab Stage</a:t>
            </a:r>
            <a:endParaRPr kumimoji="0" lang="en-US" altLang="en-US" sz="32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宋体" charset="-122"/>
              <a:cs typeface="Times New Roman" pitchFamily="18" charset="0"/>
            </a:endParaRPr>
          </a:p>
        </p:txBody>
      </p:sp>
      <p:sp>
        <p:nvSpPr>
          <p:cNvPr id="6" name="Title 1">
            <a:extLst>
              <a:ext uri="{FF2B5EF4-FFF2-40B4-BE49-F238E27FC236}">
                <a16:creationId xmlns:a16="http://schemas.microsoft.com/office/drawing/2014/main" id="{357CCDBF-E022-42A2-8271-74D45466B481}"/>
              </a:ext>
            </a:extLst>
          </p:cNvPr>
          <p:cNvSpPr>
            <a:spLocks noGrp="1"/>
          </p:cNvSpPr>
          <p:nvPr>
            <p:ph type="title"/>
          </p:nvPr>
        </p:nvSpPr>
        <p:spPr>
          <a:xfrm>
            <a:off x="456962" y="381000"/>
            <a:ext cx="8230076" cy="838200"/>
          </a:xfrm>
        </p:spPr>
        <p:txBody>
          <a:bodyPr/>
          <a:lstStyle/>
          <a:p>
            <a:r>
              <a:rPr lang="en-US" sz="2800" b="1" u="none" dirty="0">
                <a:latin typeface="Times New Roman" panose="02020603050405020304" pitchFamily="18" charset="0"/>
                <a:cs typeface="Times New Roman" panose="02020603050405020304" pitchFamily="18" charset="0"/>
              </a:rPr>
              <a:t>Computer forensics investigation Procedure (cont’d)</a:t>
            </a:r>
          </a:p>
        </p:txBody>
      </p:sp>
      <p:sp>
        <p:nvSpPr>
          <p:cNvPr id="7" name="Rectangle 3">
            <a:extLst>
              <a:ext uri="{FF2B5EF4-FFF2-40B4-BE49-F238E27FC236}">
                <a16:creationId xmlns:a16="http://schemas.microsoft.com/office/drawing/2014/main" id="{B61FCE27-DE9B-4E9D-842A-23F93036A595}"/>
              </a:ext>
            </a:extLst>
          </p:cNvPr>
          <p:cNvSpPr txBox="1">
            <a:spLocks noChangeArrowheads="1"/>
          </p:cNvSpPr>
          <p:nvPr/>
        </p:nvSpPr>
        <p:spPr bwMode="auto">
          <a:xfrm>
            <a:off x="498764" y="2424548"/>
            <a:ext cx="8382000" cy="32003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r>
              <a:rPr lang="en-US" kern="0" dirty="0">
                <a:latin typeface="Times New Roman" pitchFamily="18" charset="0"/>
                <a:cs typeface="Times New Roman" pitchFamily="18" charset="0"/>
              </a:rPr>
              <a:t>Examining and analyzing collected evidences</a:t>
            </a:r>
          </a:p>
          <a:p>
            <a:pPr eaLnBrk="1" hangingPunct="1"/>
            <a:r>
              <a:rPr lang="en-US" kern="0" dirty="0">
                <a:latin typeface="Times New Roman" pitchFamily="18" charset="0"/>
                <a:cs typeface="Times New Roman" pitchFamily="18" charset="0"/>
              </a:rPr>
              <a:t>Reconstructing a Crime Scene by determining the sequence of events about what occurred during and after a crime</a:t>
            </a:r>
          </a:p>
          <a:p>
            <a:pPr eaLnBrk="1" hangingPunct="1"/>
            <a:r>
              <a:rPr lang="en-US" kern="0" dirty="0">
                <a:latin typeface="Times New Roman" pitchFamily="18" charset="0"/>
                <a:cs typeface="Times New Roman" pitchFamily="18" charset="0"/>
              </a:rPr>
              <a:t>Presenting the evidences</a:t>
            </a:r>
          </a:p>
        </p:txBody>
      </p:sp>
    </p:spTree>
    <p:extLst>
      <p:ext uri="{BB962C8B-B14F-4D97-AF65-F5344CB8AC3E}">
        <p14:creationId xmlns:p14="http://schemas.microsoft.com/office/powerpoint/2010/main" val="31016832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359640" y="1104900"/>
            <a:ext cx="7946160" cy="4533900"/>
          </a:xfrm>
        </p:spPr>
        <p:txBody>
          <a:bodyPr/>
          <a:lstStyle/>
          <a:p>
            <a:pPr algn="just">
              <a:spcBef>
                <a:spcPts val="0"/>
              </a:spcBef>
              <a:spcAft>
                <a:spcPts val="0"/>
              </a:spcAft>
            </a:pPr>
            <a:r>
              <a:rPr lang="en-CA" dirty="0">
                <a:latin typeface="Times New Roman" pitchFamily="18" charset="0"/>
                <a:cs typeface="Times New Roman" pitchFamily="18" charset="0"/>
              </a:rPr>
              <a:t>When an incident occurs, investigators may have proposed all sort of hypotheses to explain why and how the incident have occurred</a:t>
            </a:r>
            <a:r>
              <a:rPr lang="en-US" dirty="0">
                <a:latin typeface="Times New Roman" pitchFamily="18" charset="0"/>
                <a:cs typeface="Times New Roman" pitchFamily="18" charset="0"/>
              </a:rPr>
              <a:t> and who did it</a:t>
            </a:r>
          </a:p>
          <a:p>
            <a:pPr lvl="1" eaLnBrk="1" hangingPunct="1">
              <a:spcBef>
                <a:spcPts val="0"/>
              </a:spcBef>
              <a:spcAft>
                <a:spcPts val="0"/>
              </a:spcAft>
            </a:pPr>
            <a:r>
              <a:rPr lang="en-US" b="1" dirty="0">
                <a:effectLst>
                  <a:outerShdw blurRad="38100" dist="38100" dir="2700000" algn="tl">
                    <a:srgbClr val="000000">
                      <a:alpha val="43137"/>
                    </a:srgbClr>
                  </a:outerShdw>
                </a:effectLst>
                <a:latin typeface="Times New Roman" pitchFamily="18" charset="0"/>
                <a:cs typeface="Times New Roman" pitchFamily="18" charset="0"/>
              </a:rPr>
              <a:t>Goal</a:t>
            </a:r>
            <a:r>
              <a:rPr lang="en-US" dirty="0">
                <a:latin typeface="Times New Roman" pitchFamily="18" charset="0"/>
                <a:cs typeface="Times New Roman" pitchFamily="18" charset="0"/>
              </a:rPr>
              <a:t>: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Find data to support or refute hypotheses</a:t>
            </a:r>
          </a:p>
          <a:p>
            <a:pPr lvl="1" algn="just" eaLnBrk="1" hangingPunct="1">
              <a:spcBef>
                <a:spcPts val="0"/>
              </a:spcBef>
              <a:spcAft>
                <a:spcPts val="0"/>
              </a:spcAft>
            </a:pPr>
            <a:r>
              <a:rPr lang="en-US" dirty="0">
                <a:latin typeface="Times New Roman" pitchFamily="18" charset="0"/>
                <a:cs typeface="Times New Roman" pitchFamily="18" charset="0"/>
              </a:rPr>
              <a:t>The theory behind the searching process is fairly simple. We define the general characteristics of the object for which we are searching and then look for that object in a collection of data. .</a:t>
            </a:r>
          </a:p>
          <a:p>
            <a:pPr algn="just">
              <a:spcBef>
                <a:spcPts val="0"/>
              </a:spcBef>
              <a:spcAft>
                <a:spcPts val="0"/>
              </a:spcAft>
            </a:pPr>
            <a:r>
              <a:rPr lang="en-CA" dirty="0">
                <a:latin typeface="Times New Roman" pitchFamily="18" charset="0"/>
                <a:cs typeface="Times New Roman" pitchFamily="18" charset="0"/>
              </a:rPr>
              <a:t>Example techniques: keyword search, timeline analysis, searching known files based on their hash values (or File Signature Searching Forensics)</a:t>
            </a:r>
            <a:endParaRPr lang="en-US" dirty="0">
              <a:latin typeface="Times New Roman" pitchFamily="18" charset="0"/>
              <a:cs typeface="Times New Roman" pitchFamily="18" charset="0"/>
            </a:endParaRPr>
          </a:p>
        </p:txBody>
      </p:sp>
      <p:sp>
        <p:nvSpPr>
          <p:cNvPr id="11"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89</a:t>
            </a:fld>
            <a:endParaRPr lang="en-US"/>
          </a:p>
        </p:txBody>
      </p:sp>
      <p:sp>
        <p:nvSpPr>
          <p:cNvPr id="6" name="Rectangle 5"/>
          <p:cNvSpPr>
            <a:spLocks noChangeArrowheads="1"/>
          </p:cNvSpPr>
          <p:nvPr/>
        </p:nvSpPr>
        <p:spPr bwMode="auto">
          <a:xfrm>
            <a:off x="0" y="0"/>
            <a:ext cx="2057400" cy="10668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Times New Roman" pitchFamily="18" charset="0"/>
                <a:cs typeface="Times New Roman" pitchFamily="18" charset="0"/>
              </a:rPr>
              <a:t>Evidence</a:t>
            </a:r>
          </a:p>
          <a:p>
            <a:pPr algn="ctr"/>
            <a:r>
              <a:rPr lang="en-US" sz="2000" dirty="0">
                <a:latin typeface="Times New Roman" pitchFamily="18" charset="0"/>
                <a:cs typeface="Times New Roman" pitchFamily="18" charset="0"/>
              </a:rPr>
              <a:t>Searching Phase</a:t>
            </a:r>
          </a:p>
        </p:txBody>
      </p:sp>
      <p:pic>
        <p:nvPicPr>
          <p:cNvPr id="270338" name="Picture 2" descr="http://static-p4.fotolia.com/jpg/00/05/58/17/400_F_5581726_Ns4cXc73D0EPJDkuF67VWYxGjX8nBWIP.jpg"/>
          <p:cNvPicPr>
            <a:picLocks noChangeAspect="1" noChangeArrowheads="1"/>
          </p:cNvPicPr>
          <p:nvPr/>
        </p:nvPicPr>
        <p:blipFill>
          <a:blip r:embed="rId3"/>
          <a:srcRect/>
          <a:stretch>
            <a:fillRect/>
          </a:stretch>
        </p:blipFill>
        <p:spPr bwMode="auto">
          <a:xfrm>
            <a:off x="7620000" y="0"/>
            <a:ext cx="1524000" cy="1524000"/>
          </a:xfrm>
          <a:prstGeom prst="rect">
            <a:avLst/>
          </a:prstGeom>
          <a:noFill/>
        </p:spPr>
      </p:pic>
      <p:pic>
        <p:nvPicPr>
          <p:cNvPr id="270340" name="Picture 4" descr="http://img.thesun.co.uk/multimedia/archive/00897/SNA28SNAREZ-682_897593a.jpg"/>
          <p:cNvPicPr>
            <a:picLocks noChangeAspect="1" noChangeArrowheads="1"/>
          </p:cNvPicPr>
          <p:nvPr/>
        </p:nvPicPr>
        <p:blipFill>
          <a:blip r:embed="rId4"/>
          <a:srcRect/>
          <a:stretch>
            <a:fillRect/>
          </a:stretch>
        </p:blipFill>
        <p:spPr bwMode="auto">
          <a:xfrm>
            <a:off x="7787639" y="5279570"/>
            <a:ext cx="1036321" cy="740229"/>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33400" y="76200"/>
            <a:ext cx="7772400" cy="1143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Textbook</a:t>
            </a:r>
          </a:p>
        </p:txBody>
      </p:sp>
      <p:sp>
        <p:nvSpPr>
          <p:cNvPr id="20483" name="Rectangle 3"/>
          <p:cNvSpPr>
            <a:spLocks noGrp="1" noChangeArrowheads="1"/>
          </p:cNvSpPr>
          <p:nvPr>
            <p:ph type="body" idx="1"/>
          </p:nvPr>
        </p:nvSpPr>
        <p:spPr>
          <a:xfrm>
            <a:off x="2563090" y="975775"/>
            <a:ext cx="6220692" cy="2377024"/>
          </a:xfrm>
        </p:spPr>
        <p:txBody>
          <a:bodyPr/>
          <a:lstStyle/>
          <a:p>
            <a:pPr marL="0" indent="0" algn="just">
              <a:buNone/>
            </a:pPr>
            <a:r>
              <a:rPr lang="en-US" dirty="0">
                <a:latin typeface="Times New Roman" pitchFamily="18" charset="0"/>
                <a:cs typeface="Times New Roman" pitchFamily="18" charset="0"/>
              </a:rPr>
              <a:t>Xiaodong Lin, Introductory Computer Forensics: A Hands-on Practical Approach, November 2018, Springer</a:t>
            </a:r>
          </a:p>
          <a:p>
            <a:pPr marL="0" indent="0" algn="just">
              <a:spcBef>
                <a:spcPts val="0"/>
              </a:spcBef>
              <a:spcAft>
                <a:spcPts val="0"/>
              </a:spcAft>
              <a:buNone/>
            </a:pPr>
            <a:r>
              <a:rPr lang="en-US" sz="2000" dirty="0">
                <a:latin typeface="Times New Roman" pitchFamily="18" charset="0"/>
                <a:cs typeface="Times New Roman" pitchFamily="18" charset="0"/>
              </a:rPr>
              <a:t>(Freely available from Springer via Zhejiang University network at the following link</a:t>
            </a:r>
          </a:p>
          <a:p>
            <a:pPr marL="0" indent="0" algn="just">
              <a:spcBef>
                <a:spcPts val="0"/>
              </a:spcBef>
              <a:spcAft>
                <a:spcPts val="0"/>
              </a:spcAft>
              <a:buNone/>
            </a:pPr>
            <a:r>
              <a:rPr lang="en-US" sz="2000" dirty="0">
                <a:latin typeface="Times New Roman" pitchFamily="18" charset="0"/>
                <a:cs typeface="Times New Roman" pitchFamily="18" charset="0"/>
              </a:rPr>
              <a:t>https://www.springer.com/gp/book/9783030005801)</a:t>
            </a:r>
          </a:p>
        </p:txBody>
      </p:sp>
      <p:sp>
        <p:nvSpPr>
          <p:cNvPr id="20484" name="灯片编号占位符 2"/>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algn="ctr" eaLnBrk="0" fontAlgn="base" hangingPunct="0">
              <a:spcBef>
                <a:spcPct val="0"/>
              </a:spcBef>
              <a:spcAft>
                <a:spcPct val="0"/>
              </a:spcAft>
              <a:defRPr sz="1600">
                <a:solidFill>
                  <a:schemeClr val="tx1"/>
                </a:solidFill>
                <a:latin typeface="Times New Roman" pitchFamily="18" charset="0"/>
              </a:defRPr>
            </a:lvl6pPr>
            <a:lvl7pPr marL="2971800" indent="-228600" algn="ctr" eaLnBrk="0" fontAlgn="base" hangingPunct="0">
              <a:spcBef>
                <a:spcPct val="0"/>
              </a:spcBef>
              <a:spcAft>
                <a:spcPct val="0"/>
              </a:spcAft>
              <a:defRPr sz="1600">
                <a:solidFill>
                  <a:schemeClr val="tx1"/>
                </a:solidFill>
                <a:latin typeface="Times New Roman" pitchFamily="18" charset="0"/>
              </a:defRPr>
            </a:lvl7pPr>
            <a:lvl8pPr marL="3429000" indent="-228600" algn="ctr" eaLnBrk="0" fontAlgn="base" hangingPunct="0">
              <a:spcBef>
                <a:spcPct val="0"/>
              </a:spcBef>
              <a:spcAft>
                <a:spcPct val="0"/>
              </a:spcAft>
              <a:defRPr sz="1600">
                <a:solidFill>
                  <a:schemeClr val="tx1"/>
                </a:solidFill>
                <a:latin typeface="Times New Roman" pitchFamily="18" charset="0"/>
              </a:defRPr>
            </a:lvl8pPr>
            <a:lvl9pPr marL="3886200" indent="-228600" algn="ctr" eaLnBrk="0" fontAlgn="base" hangingPunct="0">
              <a:spcBef>
                <a:spcPct val="0"/>
              </a:spcBef>
              <a:spcAft>
                <a:spcPct val="0"/>
              </a:spcAft>
              <a:defRPr sz="1600">
                <a:solidFill>
                  <a:schemeClr val="tx1"/>
                </a:solidFill>
                <a:latin typeface="Times New Roman" pitchFamily="18" charset="0"/>
              </a:defRPr>
            </a:lvl9pPr>
          </a:lstStyle>
          <a:p>
            <a:pPr algn="r"/>
            <a:fld id="{0F55FB9A-5EAD-487E-8835-4E683D905C20}" type="slidenum">
              <a:rPr lang="zh-CN" altLang="en-US" sz="1400">
                <a:ea typeface="宋体" pitchFamily="2" charset="-122"/>
              </a:rPr>
              <a:pPr algn="r"/>
              <a:t>9</a:t>
            </a:fld>
            <a:endParaRPr lang="en-US" altLang="zh-CN" sz="1400">
              <a:ea typeface="宋体" pitchFamily="2" charset="-122"/>
            </a:endParaRPr>
          </a:p>
        </p:txBody>
      </p:sp>
      <p:sp>
        <p:nvSpPr>
          <p:cNvPr id="6" name="Rectangle 2"/>
          <p:cNvSpPr txBox="1">
            <a:spLocks noChangeArrowheads="1"/>
          </p:cNvSpPr>
          <p:nvPr/>
        </p:nvSpPr>
        <p:spPr bwMode="auto">
          <a:xfrm>
            <a:off x="222250" y="5486399"/>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zh-CN" altLang="en-US" sz="4000" u="sng" dirty="0">
                <a:solidFill>
                  <a:schemeClr val="accent2"/>
                </a:solidFill>
                <a:latin typeface="+mj-lt"/>
                <a:ea typeface="宋体"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r>
              <a:rPr lang="en-CA" sz="3600" b="1" u="none" dirty="0">
                <a:effectLst>
                  <a:outerShdw blurRad="38100" dist="38100" dir="2700000" algn="tl">
                    <a:srgbClr val="000000">
                      <a:alpha val="43137"/>
                    </a:srgbClr>
                  </a:outerShdw>
                </a:effectLst>
                <a:latin typeface="Times New Roman" pitchFamily="18" charset="0"/>
                <a:cs typeface="Times New Roman" pitchFamily="18" charset="0"/>
              </a:rPr>
              <a:t>Recommended References, Reading Materials, and On-line Articles</a:t>
            </a:r>
            <a:endParaRPr lang="en-US"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descr="https://s3.amazonaws.com/bookalytics-cover-images/9783030005818-big.jpg">
            <a:extLst>
              <a:ext uri="{FF2B5EF4-FFF2-40B4-BE49-F238E27FC236}">
                <a16:creationId xmlns:a16="http://schemas.microsoft.com/office/drawing/2014/main" id="{17A54BAA-4C0C-48FB-88AB-6104AE1F4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578" y="1034389"/>
            <a:ext cx="1579418" cy="23770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385892B-7A6F-4C3A-874B-97D1C362513D}"/>
              </a:ext>
            </a:extLst>
          </p:cNvPr>
          <p:cNvPicPr>
            <a:picLocks noChangeAspect="1"/>
          </p:cNvPicPr>
          <p:nvPr/>
        </p:nvPicPr>
        <p:blipFill>
          <a:blip r:embed="rId4"/>
          <a:stretch>
            <a:fillRect/>
          </a:stretch>
        </p:blipFill>
        <p:spPr>
          <a:xfrm>
            <a:off x="748578" y="3495033"/>
            <a:ext cx="1579418" cy="2132752"/>
          </a:xfrm>
          <a:prstGeom prst="rect">
            <a:avLst/>
          </a:prstGeom>
        </p:spPr>
      </p:pic>
    </p:spTree>
    <p:extLst>
      <p:ext uri="{BB962C8B-B14F-4D97-AF65-F5344CB8AC3E}">
        <p14:creationId xmlns:p14="http://schemas.microsoft.com/office/powerpoint/2010/main" val="21236365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228600" y="1066800"/>
            <a:ext cx="8534400" cy="2184227"/>
          </a:xfrm>
        </p:spPr>
        <p:txBody>
          <a:bodyPr/>
          <a:lstStyle/>
          <a:p>
            <a:pPr eaLnBrk="1" hangingPunct="1">
              <a:spcBef>
                <a:spcPts val="0"/>
              </a:spcBef>
              <a:spcAft>
                <a:spcPts val="600"/>
              </a:spcAft>
            </a:pPr>
            <a:r>
              <a:rPr lang="en-US" dirty="0">
                <a:latin typeface="Times New Roman" pitchFamily="18" charset="0"/>
                <a:cs typeface="Times New Roman" pitchFamily="18" charset="0"/>
              </a:rPr>
              <a:t>File Signature Searching Forensics</a:t>
            </a:r>
          </a:p>
          <a:p>
            <a:pPr lvl="1" algn="just" eaLnBrk="1" hangingPunct="1"/>
            <a:r>
              <a:rPr lang="en-US" dirty="0">
                <a:latin typeface="Times New Roman" pitchFamily="18" charset="0"/>
                <a:cs typeface="Times New Roman" pitchFamily="18" charset="0"/>
              </a:rPr>
              <a:t>Search for </a:t>
            </a:r>
            <a:r>
              <a:rPr lang="en-US" b="1" dirty="0">
                <a:latin typeface="Times New Roman" pitchFamily="18" charset="0"/>
                <a:cs typeface="Times New Roman" pitchFamily="18" charset="0"/>
              </a:rPr>
              <a:t>known files</a:t>
            </a:r>
            <a:r>
              <a:rPr lang="en-US" dirty="0">
                <a:latin typeface="Times New Roman" pitchFamily="18" charset="0"/>
                <a:cs typeface="Times New Roman" pitchFamily="18" charset="0"/>
              </a:rPr>
              <a:t> by comparing the MD5 or SHA-1 hash of a file's content with a hash database such as the </a:t>
            </a:r>
            <a:r>
              <a:rPr lang="en-US" b="1" dirty="0">
                <a:latin typeface="Times New Roman" pitchFamily="18" charset="0"/>
                <a:cs typeface="Times New Roman" pitchFamily="18" charset="0"/>
              </a:rPr>
              <a:t>National Software Reference Library</a:t>
            </a:r>
            <a:r>
              <a:rPr lang="en-US" dirty="0">
                <a:latin typeface="Times New Roman" pitchFamily="18" charset="0"/>
                <a:cs typeface="Times New Roman" pitchFamily="18" charset="0"/>
              </a:rPr>
              <a:t> (NSRL) (http://www.nsrl.nist.gov). </a:t>
            </a:r>
          </a:p>
        </p:txBody>
      </p:sp>
      <p:sp>
        <p:nvSpPr>
          <p:cNvPr id="11"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90</a:t>
            </a:fld>
            <a:endParaRPr lang="en-US"/>
          </a:p>
        </p:txBody>
      </p:sp>
      <p:sp>
        <p:nvSpPr>
          <p:cNvPr id="6" name="Rectangle 5"/>
          <p:cNvSpPr>
            <a:spLocks noChangeArrowheads="1"/>
          </p:cNvSpPr>
          <p:nvPr/>
        </p:nvSpPr>
        <p:spPr bwMode="auto">
          <a:xfrm>
            <a:off x="0" y="0"/>
            <a:ext cx="2057400" cy="10668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Times New Roman" pitchFamily="18" charset="0"/>
                <a:cs typeface="Times New Roman" pitchFamily="18" charset="0"/>
              </a:rPr>
              <a:t>Evidence</a:t>
            </a:r>
          </a:p>
          <a:p>
            <a:pPr algn="ctr"/>
            <a:r>
              <a:rPr lang="en-US" sz="2000" dirty="0">
                <a:latin typeface="Times New Roman" pitchFamily="18" charset="0"/>
                <a:cs typeface="Times New Roman" pitchFamily="18" charset="0"/>
              </a:rPr>
              <a:t>Searching Phase</a:t>
            </a:r>
          </a:p>
        </p:txBody>
      </p:sp>
      <p:pic>
        <p:nvPicPr>
          <p:cNvPr id="270338" name="Picture 2" descr="http://static-p4.fotolia.com/jpg/00/05/58/17/400_F_5581726_Ns4cXc73D0EPJDkuF67VWYxGjX8nBWIP.jpg"/>
          <p:cNvPicPr>
            <a:picLocks noChangeAspect="1" noChangeArrowheads="1"/>
          </p:cNvPicPr>
          <p:nvPr/>
        </p:nvPicPr>
        <p:blipFill>
          <a:blip r:embed="rId3"/>
          <a:srcRect/>
          <a:stretch>
            <a:fillRect/>
          </a:stretch>
        </p:blipFill>
        <p:spPr bwMode="auto">
          <a:xfrm>
            <a:off x="5678270" y="76200"/>
            <a:ext cx="1524000" cy="1524000"/>
          </a:xfrm>
          <a:prstGeom prst="rect">
            <a:avLst/>
          </a:prstGeom>
          <a:noFill/>
        </p:spPr>
      </p:pic>
      <p:pic>
        <p:nvPicPr>
          <p:cNvPr id="270340" name="Picture 4" descr="http://img.thesun.co.uk/multimedia/archive/00897/SNA28SNAREZ-682_897593a.jpg"/>
          <p:cNvPicPr>
            <a:picLocks noChangeAspect="1" noChangeArrowheads="1"/>
          </p:cNvPicPr>
          <p:nvPr/>
        </p:nvPicPr>
        <p:blipFill>
          <a:blip r:embed="rId4"/>
          <a:srcRect/>
          <a:stretch>
            <a:fillRect/>
          </a:stretch>
        </p:blipFill>
        <p:spPr bwMode="auto">
          <a:xfrm>
            <a:off x="7375380" y="97316"/>
            <a:ext cx="1687513" cy="1398975"/>
          </a:xfrm>
          <a:prstGeom prst="rect">
            <a:avLst/>
          </a:prstGeom>
          <a:noFill/>
        </p:spPr>
      </p:pic>
      <p:sp>
        <p:nvSpPr>
          <p:cNvPr id="7" name="Rectangle 2"/>
          <p:cNvSpPr>
            <a:spLocks noGrp="1" noChangeArrowheads="1"/>
          </p:cNvSpPr>
          <p:nvPr>
            <p:ph type="title"/>
          </p:nvPr>
        </p:nvSpPr>
        <p:spPr>
          <a:xfrm>
            <a:off x="2057400" y="304800"/>
            <a:ext cx="2286000" cy="762000"/>
          </a:xfrm>
        </p:spPr>
        <p:txBody>
          <a:bodyPr/>
          <a:lstStyle/>
          <a:p>
            <a:pPr algn="ctr" eaLnBrk="1" hangingPunct="1"/>
            <a:r>
              <a:rPr lang="en-US" b="1" u="none" dirty="0">
                <a:effectLst>
                  <a:outerShdw blurRad="38100" dist="38100" dir="2700000" algn="tl">
                    <a:srgbClr val="000000">
                      <a:alpha val="43137"/>
                    </a:srgbClr>
                  </a:outerShdw>
                </a:effectLst>
                <a:latin typeface="Times New Roman" pitchFamily="18" charset="0"/>
                <a:cs typeface="Times New Roman" pitchFamily="18" charset="0"/>
              </a:rPr>
              <a:t>(Cont’d)</a:t>
            </a:r>
          </a:p>
        </p:txBody>
      </p:sp>
      <p:pic>
        <p:nvPicPr>
          <p:cNvPr id="2" name="Picture 1"/>
          <p:cNvPicPr>
            <a:picLocks noChangeAspect="1"/>
          </p:cNvPicPr>
          <p:nvPr/>
        </p:nvPicPr>
        <p:blipFill>
          <a:blip r:embed="rId5"/>
          <a:stretch>
            <a:fillRect/>
          </a:stretch>
        </p:blipFill>
        <p:spPr>
          <a:xfrm>
            <a:off x="7569272" y="2434058"/>
            <a:ext cx="1366838" cy="646246"/>
          </a:xfrm>
          <a:prstGeom prst="rect">
            <a:avLst/>
          </a:prstGeom>
        </p:spPr>
      </p:pic>
      <p:sp>
        <p:nvSpPr>
          <p:cNvPr id="9" name="Rectangle 2"/>
          <p:cNvSpPr txBox="1">
            <a:spLocks noChangeArrowheads="1"/>
          </p:cNvSpPr>
          <p:nvPr/>
        </p:nvSpPr>
        <p:spPr bwMode="auto">
          <a:xfrm>
            <a:off x="990600" y="3479627"/>
            <a:ext cx="8083740" cy="261637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just">
              <a:spcBef>
                <a:spcPct val="0"/>
              </a:spcBef>
              <a:buClrTx/>
              <a:buSzTx/>
            </a:pPr>
            <a:r>
              <a:rPr lang="en-US" sz="2400" dirty="0">
                <a:solidFill>
                  <a:schemeClr val="accent2"/>
                </a:solidFill>
                <a:latin typeface="Times New Roman" panose="02020603050405020304" pitchFamily="18" charset="0"/>
                <a:cs typeface="Times New Roman" panose="02020603050405020304" pitchFamily="18" charset="0"/>
              </a:rPr>
              <a:t>NSRL* has been created by The National Institute of Standards and Technology (NIST). It is a hash database of </a:t>
            </a:r>
            <a:r>
              <a:rPr lang="en-US" sz="2400" b="1" dirty="0">
                <a:solidFill>
                  <a:schemeClr val="accent2"/>
                </a:solidFill>
                <a:latin typeface="Times New Roman" panose="02020603050405020304" pitchFamily="18" charset="0"/>
                <a:cs typeface="Times New Roman" panose="02020603050405020304" pitchFamily="18" charset="0"/>
              </a:rPr>
              <a:t>known files, </a:t>
            </a:r>
            <a:r>
              <a:rPr lang="en-US" sz="2400" dirty="0">
                <a:solidFill>
                  <a:schemeClr val="accent2"/>
                </a:solidFill>
                <a:latin typeface="Times New Roman" panose="02020603050405020304" pitchFamily="18" charset="0"/>
                <a:cs typeface="Times New Roman" panose="02020603050405020304" pitchFamily="18" charset="0"/>
              </a:rPr>
              <a:t>which could be </a:t>
            </a:r>
            <a:r>
              <a:rPr lang="en-US" sz="2400" b="1" dirty="0">
                <a:solidFill>
                  <a:schemeClr val="accent2"/>
                </a:solidFill>
                <a:latin typeface="Times New Roman" panose="02020603050405020304" pitchFamily="18" charset="0"/>
                <a:cs typeface="Times New Roman" panose="02020603050405020304" pitchFamily="18" charset="0"/>
              </a:rPr>
              <a:t>good files</a:t>
            </a:r>
            <a:r>
              <a:rPr lang="en-US" sz="2400" dirty="0">
                <a:solidFill>
                  <a:schemeClr val="accent2"/>
                </a:solidFill>
                <a:latin typeface="Times New Roman" panose="02020603050405020304" pitchFamily="18" charset="0"/>
                <a:cs typeface="Times New Roman" panose="02020603050405020304" pitchFamily="18" charset="0"/>
              </a:rPr>
              <a:t>, such as Windows syste</a:t>
            </a:r>
            <a:r>
              <a:rPr lang="en-US" dirty="0">
                <a:solidFill>
                  <a:schemeClr val="accent2"/>
                </a:solidFill>
                <a:latin typeface="Times New Roman" panose="02020603050405020304" pitchFamily="18" charset="0"/>
                <a:cs typeface="Times New Roman" panose="02020603050405020304" pitchFamily="18" charset="0"/>
              </a:rPr>
              <a:t>m files</a:t>
            </a:r>
            <a:r>
              <a:rPr lang="en-US" sz="2400" dirty="0">
                <a:solidFill>
                  <a:schemeClr val="accent2"/>
                </a:solidFill>
                <a:latin typeface="Times New Roman" panose="02020603050405020304" pitchFamily="18" charset="0"/>
                <a:cs typeface="Times New Roman" panose="02020603050405020304" pitchFamily="18" charset="0"/>
              </a:rPr>
              <a:t>,  or </a:t>
            </a:r>
            <a:r>
              <a:rPr lang="en-US" sz="2400" b="1" dirty="0">
                <a:solidFill>
                  <a:schemeClr val="accent2"/>
                </a:solidFill>
                <a:latin typeface="Times New Roman" panose="02020603050405020304" pitchFamily="18" charset="0"/>
                <a:cs typeface="Times New Roman" panose="02020603050405020304" pitchFamily="18" charset="0"/>
              </a:rPr>
              <a:t>bad files</a:t>
            </a:r>
            <a:r>
              <a:rPr lang="en-US" sz="2400" dirty="0">
                <a:solidFill>
                  <a:schemeClr val="accent2"/>
                </a:solidFill>
                <a:latin typeface="Times New Roman" panose="02020603050405020304" pitchFamily="18" charset="0"/>
                <a:cs typeface="Times New Roman" panose="02020603050405020304" pitchFamily="18" charset="0"/>
              </a:rPr>
              <a:t>, for example, malware.  The NSRL contains hashes of files that are taken from software installations and other "known" files from the Internet.  The NSRL can be imported into several forensic applications.  </a:t>
            </a:r>
          </a:p>
        </p:txBody>
      </p:sp>
      <p:sp>
        <p:nvSpPr>
          <p:cNvPr id="10" name="Text Box 5"/>
          <p:cNvSpPr txBox="1">
            <a:spLocks noChangeArrowheads="1"/>
          </p:cNvSpPr>
          <p:nvPr/>
        </p:nvSpPr>
        <p:spPr bwMode="auto">
          <a:xfrm>
            <a:off x="609600" y="6324600"/>
            <a:ext cx="6870214" cy="369332"/>
          </a:xfrm>
          <a:prstGeom prst="rect">
            <a:avLst/>
          </a:prstGeom>
          <a:noFill/>
          <a:ln w="9525">
            <a:noFill/>
            <a:miter lim="800000"/>
            <a:headEnd/>
            <a:tailEnd/>
          </a:ln>
        </p:spPr>
        <p:txBody>
          <a:bodyPr wrap="none">
            <a:spAutoFit/>
          </a:bodyPr>
          <a:lstStyle/>
          <a:p>
            <a:pPr>
              <a:spcBef>
                <a:spcPct val="0"/>
              </a:spcBef>
              <a:buClrTx/>
              <a:buSzTx/>
              <a:buFontTx/>
              <a:buNone/>
            </a:pPr>
            <a:r>
              <a:rPr lang="en-US" sz="1800" dirty="0">
                <a:latin typeface="Times New Roman" pitchFamily="18" charset="0"/>
                <a:cs typeface="Times New Roman" pitchFamily="18" charset="0"/>
              </a:rPr>
              <a:t>*The NSRL is sold with a yearly subscription and has quarterly updates.</a:t>
            </a:r>
          </a:p>
        </p:txBody>
      </p:sp>
    </p:spTree>
    <p:extLst>
      <p:ext uri="{BB962C8B-B14F-4D97-AF65-F5344CB8AC3E}">
        <p14:creationId xmlns:p14="http://schemas.microsoft.com/office/powerpoint/2010/main" val="506622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bwMode="auto">
          <a:xfrm flipV="1">
            <a:off x="1511300" y="3124200"/>
            <a:ext cx="2679700" cy="1588"/>
          </a:xfrm>
          <a:prstGeom prst="straightConnector1">
            <a:avLst/>
          </a:prstGeom>
          <a:noFill/>
          <a:ln w="66675" cap="flat" cmpd="sng" algn="ctr">
            <a:solidFill>
              <a:srgbClr val="FF0000"/>
            </a:solidFill>
            <a:prstDash val="solid"/>
            <a:round/>
            <a:headEnd type="none" w="med" len="med"/>
            <a:tailEnd type="triangle"/>
          </a:ln>
          <a:effectLst/>
        </p:spPr>
      </p:cxnSp>
      <p:sp>
        <p:nvSpPr>
          <p:cNvPr id="13" name="Rectangle 2"/>
          <p:cNvSpPr txBox="1">
            <a:spLocks noChangeArrowheads="1"/>
          </p:cNvSpPr>
          <p:nvPr/>
        </p:nvSpPr>
        <p:spPr bwMode="auto">
          <a:xfrm>
            <a:off x="7010400" y="2743200"/>
            <a:ext cx="1524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latin typeface="Times New Roman" panose="02020603050405020304" pitchFamily="18" charset="0"/>
                <a:cs typeface="Times New Roman" panose="02020603050405020304" pitchFamily="18" charset="0"/>
              </a:rPr>
              <a:t>hits</a:t>
            </a:r>
            <a:endParaRPr kumimoji="0" lang="en-US" sz="2800" b="1" i="0" u="none" strike="noStrike" kern="0" cap="none" spc="0" normalizeH="0" baseline="0" noProof="0" dirty="0">
              <a:ln>
                <a:noFill/>
              </a:ln>
              <a:solidFill>
                <a:schemeClr val="tx2"/>
              </a:solidFill>
              <a:uLnTx/>
              <a:uFillTx/>
              <a:latin typeface="Times New Roman" panose="02020603050405020304" pitchFamily="18" charset="0"/>
              <a:ea typeface="+mj-ea"/>
              <a:cs typeface="Times New Roman" panose="02020603050405020304" pitchFamily="18" charset="0"/>
            </a:endParaRPr>
          </a:p>
        </p:txBody>
      </p:sp>
      <p:sp>
        <p:nvSpPr>
          <p:cNvPr id="16" name="Rectangle 2"/>
          <p:cNvSpPr txBox="1">
            <a:spLocks noChangeArrowheads="1"/>
          </p:cNvSpPr>
          <p:nvPr/>
        </p:nvSpPr>
        <p:spPr bwMode="auto">
          <a:xfrm>
            <a:off x="7125494" y="4765548"/>
            <a:ext cx="1295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rgbClr val="00B050"/>
                </a:solidFill>
                <a:latin typeface="Times New Roman" panose="02020603050405020304" pitchFamily="18" charset="0"/>
                <a:cs typeface="Times New Roman" panose="02020603050405020304" pitchFamily="18" charset="0"/>
              </a:rPr>
              <a:t>Ignore</a:t>
            </a:r>
            <a:endParaRPr kumimoji="0" lang="en-US" sz="2800" b="1" i="0" u="none" strike="noStrike" kern="0" cap="none" spc="0" normalizeH="0" baseline="0" noProof="0" dirty="0">
              <a:ln>
                <a:noFill/>
              </a:ln>
              <a:solidFill>
                <a:srgbClr val="00B050"/>
              </a:solidFill>
              <a:uLnTx/>
              <a:uFillTx/>
              <a:latin typeface="Times New Roman" panose="02020603050405020304" pitchFamily="18" charset="0"/>
              <a:ea typeface="+mj-ea"/>
              <a:cs typeface="Times New Roman" panose="02020603050405020304" pitchFamily="18" charset="0"/>
            </a:endParaRPr>
          </a:p>
        </p:txBody>
      </p:sp>
      <p:cxnSp>
        <p:nvCxnSpPr>
          <p:cNvPr id="17" name="Straight Arrow Connector 16"/>
          <p:cNvCxnSpPr/>
          <p:nvPr/>
        </p:nvCxnSpPr>
        <p:spPr bwMode="auto">
          <a:xfrm flipV="1">
            <a:off x="3505200" y="3429000"/>
            <a:ext cx="914400" cy="725488"/>
          </a:xfrm>
          <a:prstGeom prst="straightConnector1">
            <a:avLst/>
          </a:prstGeom>
          <a:noFill/>
          <a:ln w="66675" cap="flat" cmpd="sng" algn="ctr">
            <a:solidFill>
              <a:srgbClr val="FF0000"/>
            </a:solidFill>
            <a:prstDash val="solid"/>
            <a:round/>
            <a:headEnd type="none" w="med" len="med"/>
            <a:tailEnd type="triangle"/>
          </a:ln>
          <a:effectLst/>
        </p:spPr>
      </p:cxnSp>
      <p:cxnSp>
        <p:nvCxnSpPr>
          <p:cNvPr id="19" name="Straight Arrow Connector 18"/>
          <p:cNvCxnSpPr>
            <a:endCxn id="13" idx="2"/>
          </p:cNvCxnSpPr>
          <p:nvPr/>
        </p:nvCxnSpPr>
        <p:spPr bwMode="auto">
          <a:xfrm rot="5400000" flipH="1" flipV="1">
            <a:off x="7162800" y="4114800"/>
            <a:ext cx="1219200" cy="1588"/>
          </a:xfrm>
          <a:prstGeom prst="straightConnector1">
            <a:avLst/>
          </a:prstGeom>
          <a:noFill/>
          <a:ln w="66675" cap="flat" cmpd="sng" algn="ctr">
            <a:solidFill>
              <a:srgbClr val="FF0000"/>
            </a:solidFill>
            <a:prstDash val="solid"/>
            <a:round/>
            <a:headEnd type="triangle" w="med" len="med"/>
            <a:tailEnd type="none"/>
          </a:ln>
          <a:effectLst/>
        </p:spPr>
      </p:cxnSp>
      <p:sp>
        <p:nvSpPr>
          <p:cNvPr id="22" name="Rectangle 2"/>
          <p:cNvSpPr txBox="1">
            <a:spLocks noChangeArrowheads="1"/>
          </p:cNvSpPr>
          <p:nvPr/>
        </p:nvSpPr>
        <p:spPr bwMode="auto">
          <a:xfrm>
            <a:off x="2377440" y="5446712"/>
            <a:ext cx="16764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latin typeface="Times New Roman" panose="02020603050405020304" pitchFamily="18" charset="0"/>
                <a:cs typeface="Times New Roman" panose="02020603050405020304" pitchFamily="18" charset="0"/>
              </a:rPr>
              <a:t>Alert Database</a:t>
            </a:r>
          </a:p>
        </p:txBody>
      </p:sp>
      <p:pic>
        <p:nvPicPr>
          <p:cNvPr id="1026" name="Picture 2" descr="http://www.wispals.org/images/pbDatabase.gif"/>
          <p:cNvPicPr>
            <a:picLocks noChangeAspect="1" noChangeArrowheads="1"/>
          </p:cNvPicPr>
          <p:nvPr/>
        </p:nvPicPr>
        <p:blipFill>
          <a:blip r:embed="rId3"/>
          <a:srcRect/>
          <a:stretch>
            <a:fillRect/>
          </a:stretch>
        </p:blipFill>
        <p:spPr bwMode="auto">
          <a:xfrm>
            <a:off x="2723753" y="4267200"/>
            <a:ext cx="1155700" cy="1066800"/>
          </a:xfrm>
          <a:prstGeom prst="rect">
            <a:avLst/>
          </a:prstGeom>
          <a:noFill/>
        </p:spPr>
      </p:pic>
      <p:sp>
        <p:nvSpPr>
          <p:cNvPr id="14" name="Rectangle 2"/>
          <p:cNvSpPr txBox="1">
            <a:spLocks noChangeArrowheads="1"/>
          </p:cNvSpPr>
          <p:nvPr/>
        </p:nvSpPr>
        <p:spPr bwMode="auto">
          <a:xfrm>
            <a:off x="4641850" y="5782056"/>
            <a:ext cx="1600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Ignore Database</a:t>
            </a:r>
          </a:p>
        </p:txBody>
      </p:sp>
      <p:pic>
        <p:nvPicPr>
          <p:cNvPr id="18" name="Picture 2" descr="http://www.wispals.org/images/pbDatabase.gif"/>
          <p:cNvPicPr>
            <a:picLocks noChangeAspect="1" noChangeArrowheads="1"/>
          </p:cNvPicPr>
          <p:nvPr/>
        </p:nvPicPr>
        <p:blipFill>
          <a:blip r:embed="rId3"/>
          <a:srcRect/>
          <a:stretch>
            <a:fillRect/>
          </a:stretch>
        </p:blipFill>
        <p:spPr bwMode="auto">
          <a:xfrm>
            <a:off x="4864100" y="4572000"/>
            <a:ext cx="1155700" cy="1066800"/>
          </a:xfrm>
          <a:prstGeom prst="rect">
            <a:avLst/>
          </a:prstGeom>
          <a:noFill/>
        </p:spPr>
      </p:pic>
      <p:sp>
        <p:nvSpPr>
          <p:cNvPr id="20" name="Rectangle 2"/>
          <p:cNvSpPr txBox="1">
            <a:spLocks noChangeArrowheads="1"/>
          </p:cNvSpPr>
          <p:nvPr/>
        </p:nvSpPr>
        <p:spPr bwMode="auto">
          <a:xfrm>
            <a:off x="4171950" y="2523744"/>
            <a:ext cx="20701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latin typeface="Times New Roman" panose="02020603050405020304" pitchFamily="18" charset="0"/>
                <a:cs typeface="Times New Roman" panose="02020603050405020304" pitchFamily="18" charset="0"/>
              </a:rPr>
              <a:t>Hash (or signature) search</a:t>
            </a:r>
            <a:endParaRPr kumimoji="0" lang="en-US" sz="2800" b="1" i="0" u="none" strike="noStrike" kern="0" cap="none" spc="0" normalizeH="0" baseline="0" noProof="0" dirty="0">
              <a:ln>
                <a:noFill/>
              </a:ln>
              <a:solidFill>
                <a:schemeClr val="tx2"/>
              </a:solidFill>
              <a:uLnTx/>
              <a:uFillTx/>
              <a:latin typeface="Times New Roman" panose="02020603050405020304" pitchFamily="18" charset="0"/>
              <a:ea typeface="+mj-ea"/>
              <a:cs typeface="Times New Roman" panose="02020603050405020304" pitchFamily="18" charset="0"/>
            </a:endParaRPr>
          </a:p>
        </p:txBody>
      </p:sp>
      <p:cxnSp>
        <p:nvCxnSpPr>
          <p:cNvPr id="24" name="Straight Arrow Connector 23"/>
          <p:cNvCxnSpPr/>
          <p:nvPr/>
        </p:nvCxnSpPr>
        <p:spPr bwMode="auto">
          <a:xfrm rot="5400000" flipH="1" flipV="1">
            <a:off x="5130800" y="3924300"/>
            <a:ext cx="838200" cy="304800"/>
          </a:xfrm>
          <a:prstGeom prst="straightConnector1">
            <a:avLst/>
          </a:prstGeom>
          <a:noFill/>
          <a:ln w="66675" cap="flat" cmpd="sng" algn="ctr">
            <a:solidFill>
              <a:srgbClr val="FF0000"/>
            </a:solidFill>
            <a:prstDash val="solid"/>
            <a:round/>
            <a:headEnd type="none" w="med" len="med"/>
            <a:tailEnd type="triangle"/>
          </a:ln>
          <a:effectLst/>
        </p:spPr>
      </p:cxnSp>
      <p:cxnSp>
        <p:nvCxnSpPr>
          <p:cNvPr id="32" name="Straight Arrow Connector 31"/>
          <p:cNvCxnSpPr/>
          <p:nvPr/>
        </p:nvCxnSpPr>
        <p:spPr bwMode="auto">
          <a:xfrm rot="5400000" flipH="1" flipV="1">
            <a:off x="7087394" y="2056606"/>
            <a:ext cx="1219200" cy="1588"/>
          </a:xfrm>
          <a:prstGeom prst="straightConnector1">
            <a:avLst/>
          </a:prstGeom>
          <a:noFill/>
          <a:ln w="66675" cap="flat" cmpd="sng" algn="ctr">
            <a:solidFill>
              <a:srgbClr val="FF0000"/>
            </a:solidFill>
            <a:prstDash val="solid"/>
            <a:round/>
            <a:headEnd type="none" w="med" len="med"/>
            <a:tailEnd type="triangle"/>
          </a:ln>
          <a:effectLst/>
        </p:spPr>
      </p:cxnSp>
      <p:sp>
        <p:nvSpPr>
          <p:cNvPr id="33" name="Rectangle 2"/>
          <p:cNvSpPr txBox="1">
            <a:spLocks noChangeArrowheads="1"/>
          </p:cNvSpPr>
          <p:nvPr/>
        </p:nvSpPr>
        <p:spPr bwMode="auto">
          <a:xfrm>
            <a:off x="7848600" y="3505200"/>
            <a:ext cx="12192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latin typeface="Times New Roman" panose="02020603050405020304" pitchFamily="18" charset="0"/>
                <a:cs typeface="Times New Roman" panose="02020603050405020304" pitchFamily="18" charset="0"/>
              </a:rPr>
              <a:t>Good</a:t>
            </a:r>
            <a:endParaRPr kumimoji="0" lang="en-US" sz="2800" b="1" i="0" u="none" strike="noStrike" kern="0" cap="none" spc="0" normalizeH="0" baseline="0" noProof="0" dirty="0">
              <a:ln>
                <a:noFill/>
              </a:ln>
              <a:solidFill>
                <a:schemeClr val="tx2"/>
              </a:solidFill>
              <a:uLnTx/>
              <a:uFillTx/>
              <a:latin typeface="Times New Roman" panose="02020603050405020304" pitchFamily="18" charset="0"/>
              <a:ea typeface="+mj-ea"/>
              <a:cs typeface="Times New Roman" panose="02020603050405020304" pitchFamily="18" charset="0"/>
            </a:endParaRPr>
          </a:p>
        </p:txBody>
      </p:sp>
      <p:sp>
        <p:nvSpPr>
          <p:cNvPr id="34" name="Rectangle 2"/>
          <p:cNvSpPr txBox="1">
            <a:spLocks noChangeArrowheads="1"/>
          </p:cNvSpPr>
          <p:nvPr/>
        </p:nvSpPr>
        <p:spPr bwMode="auto">
          <a:xfrm>
            <a:off x="7543800" y="1752600"/>
            <a:ext cx="152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latin typeface="Times New Roman" panose="02020603050405020304" pitchFamily="18" charset="0"/>
                <a:cs typeface="Times New Roman" panose="02020603050405020304" pitchFamily="18" charset="0"/>
              </a:rPr>
              <a:t>Bad</a:t>
            </a:r>
            <a:endParaRPr kumimoji="0" lang="en-US" sz="2800" b="1" i="0" u="none" strike="noStrike" kern="0" cap="none" spc="0" normalizeH="0" baseline="0" noProof="0" dirty="0">
              <a:ln>
                <a:noFill/>
              </a:ln>
              <a:solidFill>
                <a:schemeClr val="tx2"/>
              </a:solidFill>
              <a:uLnTx/>
              <a:uFillTx/>
              <a:latin typeface="Times New Roman" panose="02020603050405020304" pitchFamily="18" charset="0"/>
              <a:ea typeface="+mj-ea"/>
              <a:cs typeface="Times New Roman" panose="02020603050405020304" pitchFamily="18" charset="0"/>
            </a:endParaRPr>
          </a:p>
        </p:txBody>
      </p:sp>
      <p:sp>
        <p:nvSpPr>
          <p:cNvPr id="35" name="Rectangle 2"/>
          <p:cNvSpPr txBox="1">
            <a:spLocks noChangeArrowheads="1"/>
          </p:cNvSpPr>
          <p:nvPr/>
        </p:nvSpPr>
        <p:spPr bwMode="auto">
          <a:xfrm>
            <a:off x="7125494" y="896144"/>
            <a:ext cx="1219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rgbClr val="FF0000"/>
                </a:solidFill>
                <a:latin typeface="Times New Roman" panose="02020603050405020304" pitchFamily="18" charset="0"/>
                <a:cs typeface="Times New Roman" panose="02020603050405020304" pitchFamily="18" charset="0"/>
              </a:rPr>
              <a:t>Alert</a:t>
            </a:r>
            <a:endParaRPr kumimoji="0" lang="en-US" sz="2800" b="1" i="0" u="none" strike="noStrike" kern="0" cap="none" spc="0" normalizeH="0" baseline="0" noProof="0" dirty="0">
              <a:ln>
                <a:noFill/>
              </a:ln>
              <a:solidFill>
                <a:srgbClr val="FF0000"/>
              </a:solidFill>
              <a:uLnTx/>
              <a:uFillTx/>
              <a:latin typeface="Times New Roman" panose="02020603050405020304" pitchFamily="18" charset="0"/>
              <a:ea typeface="+mj-ea"/>
              <a:cs typeface="Times New Roman" panose="02020603050405020304" pitchFamily="18" charset="0"/>
            </a:endParaRPr>
          </a:p>
        </p:txBody>
      </p:sp>
      <p:cxnSp>
        <p:nvCxnSpPr>
          <p:cNvPr id="36" name="Straight Arrow Connector 35"/>
          <p:cNvCxnSpPr/>
          <p:nvPr/>
        </p:nvCxnSpPr>
        <p:spPr bwMode="auto">
          <a:xfrm>
            <a:off x="6324600" y="3124200"/>
            <a:ext cx="914400" cy="1588"/>
          </a:xfrm>
          <a:prstGeom prst="straightConnector1">
            <a:avLst/>
          </a:prstGeom>
          <a:noFill/>
          <a:ln w="66675" cap="flat" cmpd="sng" algn="ctr">
            <a:solidFill>
              <a:srgbClr val="FF0000"/>
            </a:solidFill>
            <a:prstDash val="solid"/>
            <a:round/>
            <a:headEnd type="none" w="med" len="med"/>
            <a:tailEnd type="triangle"/>
          </a:ln>
          <a:effectLst/>
        </p:spPr>
      </p:cxnSp>
      <p:pic>
        <p:nvPicPr>
          <p:cNvPr id="1028" name="Picture 4" descr="http://www.bingo-paypal.co.uk/articles/images/small/paypal_bingo.jpg"/>
          <p:cNvPicPr>
            <a:picLocks noChangeAspect="1" noChangeArrowheads="1"/>
          </p:cNvPicPr>
          <p:nvPr/>
        </p:nvPicPr>
        <p:blipFill>
          <a:blip r:embed="rId4"/>
          <a:srcRect/>
          <a:stretch>
            <a:fillRect/>
          </a:stretch>
        </p:blipFill>
        <p:spPr bwMode="auto">
          <a:xfrm>
            <a:off x="8229600" y="2656385"/>
            <a:ext cx="774700" cy="925015"/>
          </a:xfrm>
          <a:prstGeom prst="rect">
            <a:avLst/>
          </a:prstGeom>
          <a:noFill/>
        </p:spPr>
      </p:pic>
      <p:sp>
        <p:nvSpPr>
          <p:cNvPr id="38" name="Rectangle 2"/>
          <p:cNvSpPr txBox="1">
            <a:spLocks noChangeArrowheads="1"/>
          </p:cNvSpPr>
          <p:nvPr/>
        </p:nvSpPr>
        <p:spPr bwMode="auto">
          <a:xfrm>
            <a:off x="1524000" y="2514600"/>
            <a:ext cx="2590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dirty="0">
                <a:solidFill>
                  <a:schemeClr val="accent2"/>
                </a:solidFill>
                <a:latin typeface="Times New Roman" panose="02020603050405020304" pitchFamily="18" charset="0"/>
                <a:cs typeface="Times New Roman" panose="02020603050405020304" pitchFamily="18" charset="0"/>
              </a:rPr>
              <a:t>Hash (or signature)</a:t>
            </a:r>
            <a:endParaRPr kumimoji="0" lang="en-US" sz="2800" b="1" i="0" u="none" strike="noStrike" kern="0" cap="none" spc="0" normalizeH="0" baseline="0" noProof="0" dirty="0">
              <a:ln>
                <a:noFill/>
              </a:ln>
              <a:solidFill>
                <a:schemeClr val="tx2"/>
              </a:solidFill>
              <a:uLnTx/>
              <a:uFillTx/>
              <a:latin typeface="Times New Roman" panose="02020603050405020304" pitchFamily="18" charset="0"/>
              <a:ea typeface="+mj-ea"/>
              <a:cs typeface="Times New Roman" panose="02020603050405020304" pitchFamily="18" charset="0"/>
            </a:endParaRPr>
          </a:p>
        </p:txBody>
      </p:sp>
      <p:sp>
        <p:nvSpPr>
          <p:cNvPr id="26" name="Rectangle 2"/>
          <p:cNvSpPr txBox="1">
            <a:spLocks noChangeArrowheads="1"/>
          </p:cNvSpPr>
          <p:nvPr/>
        </p:nvSpPr>
        <p:spPr>
          <a:xfrm>
            <a:off x="2082070" y="150812"/>
            <a:ext cx="6400006" cy="1182688"/>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sz="3600" b="1" u="none" dirty="0">
                <a:solidFill>
                  <a:schemeClr val="tx1"/>
                </a:solidFill>
                <a:latin typeface="Times New Roman" panose="02020603050405020304" pitchFamily="18" charset="0"/>
                <a:cs typeface="Times New Roman" panose="02020603050405020304" pitchFamily="18" charset="0"/>
              </a:rPr>
              <a:t>Search for a known file based on its signature</a:t>
            </a:r>
          </a:p>
        </p:txBody>
      </p:sp>
      <p:pic>
        <p:nvPicPr>
          <p:cNvPr id="2" name="Picture 1"/>
          <p:cNvPicPr>
            <a:picLocks noChangeAspect="1"/>
          </p:cNvPicPr>
          <p:nvPr/>
        </p:nvPicPr>
        <p:blipFill>
          <a:blip r:embed="rId5"/>
          <a:stretch>
            <a:fillRect/>
          </a:stretch>
        </p:blipFill>
        <p:spPr>
          <a:xfrm>
            <a:off x="109066" y="2094357"/>
            <a:ext cx="1402234" cy="1733550"/>
          </a:xfrm>
          <a:prstGeom prst="rect">
            <a:avLst/>
          </a:prstGeom>
        </p:spPr>
      </p:pic>
      <p:sp>
        <p:nvSpPr>
          <p:cNvPr id="28" name="Rectangle 27"/>
          <p:cNvSpPr>
            <a:spLocks noChangeArrowheads="1"/>
          </p:cNvSpPr>
          <p:nvPr/>
        </p:nvSpPr>
        <p:spPr bwMode="auto">
          <a:xfrm>
            <a:off x="0" y="0"/>
            <a:ext cx="2057400" cy="10668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Times New Roman" pitchFamily="18" charset="0"/>
                <a:cs typeface="Times New Roman" pitchFamily="18" charset="0"/>
              </a:rPr>
              <a:t>Evidence</a:t>
            </a:r>
          </a:p>
          <a:p>
            <a:pPr algn="ctr"/>
            <a:r>
              <a:rPr lang="en-US" sz="2000" dirty="0">
                <a:latin typeface="Times New Roman" pitchFamily="18" charset="0"/>
                <a:cs typeface="Times New Roman" pitchFamily="18" charset="0"/>
              </a:rPr>
              <a:t>Searching Phase</a:t>
            </a:r>
          </a:p>
        </p:txBody>
      </p:sp>
      <p:sp>
        <p:nvSpPr>
          <p:cNvPr id="27" name="Slide Number Placeholder 3">
            <a:extLst>
              <a:ext uri="{FF2B5EF4-FFF2-40B4-BE49-F238E27FC236}">
                <a16:creationId xmlns:a16="http://schemas.microsoft.com/office/drawing/2014/main" id="{5ACC8C50-D31A-490F-B93F-397214AECCBF}"/>
              </a:ext>
            </a:extLst>
          </p:cNvPr>
          <p:cNvSpPr>
            <a:spLocks noGrp="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7D04228-E257-4885-918A-90311E7AEF52}" type="slidenum">
              <a:rPr lang="zh-CN" altLang="en-US" sz="1400" smtClean="0">
                <a:latin typeface="Times New Roman" panose="02020603050405020304" pitchFamily="18" charset="0"/>
                <a:ea typeface="宋体" panose="02010600030101010101" pitchFamily="2" charset="-122"/>
              </a:rPr>
              <a:pPr>
                <a:spcBef>
                  <a:spcPct val="0"/>
                </a:spcBef>
                <a:buClrTx/>
                <a:buSzTx/>
                <a:buFontTx/>
                <a:buNone/>
              </a:pPr>
              <a:t>91</a:t>
            </a:fld>
            <a:endParaRPr lang="en-US" altLang="zh-CN" sz="14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087077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152400" y="1447800"/>
            <a:ext cx="8610600" cy="2209800"/>
          </a:xfrm>
        </p:spPr>
        <p:txBody>
          <a:bodyPr/>
          <a:lstStyle/>
          <a:p>
            <a:r>
              <a:rPr lang="en-CA" dirty="0">
                <a:latin typeface="Times New Roman" pitchFamily="18" charset="0"/>
                <a:cs typeface="Times New Roman" pitchFamily="18" charset="0"/>
              </a:rPr>
              <a:t>When an incident occurs, investigators </a:t>
            </a:r>
            <a:r>
              <a:rPr lang="en-US" dirty="0">
                <a:latin typeface="Times New Roman" pitchFamily="18" charset="0"/>
                <a:cs typeface="Times New Roman" pitchFamily="18" charset="0"/>
              </a:rPr>
              <a:t>use the evidence that they found and determine what events occurred in the system. </a:t>
            </a:r>
          </a:p>
          <a:p>
            <a:pPr lvl="1" eaLnBrk="1" hangingPunct="1"/>
            <a:r>
              <a:rPr lang="en-US" b="1" dirty="0">
                <a:effectLst>
                  <a:outerShdw blurRad="38100" dist="38100" dir="2700000" algn="tl">
                    <a:srgbClr val="000000">
                      <a:alpha val="43137"/>
                    </a:srgbClr>
                  </a:outerShdw>
                </a:effectLst>
                <a:latin typeface="Times New Roman" pitchFamily="18" charset="0"/>
                <a:cs typeface="Times New Roman" pitchFamily="18" charset="0"/>
              </a:rPr>
              <a:t>Goal</a:t>
            </a:r>
            <a:r>
              <a:rPr lang="en-US" dirty="0">
                <a:latin typeface="Times New Roman" pitchFamily="18" charset="0"/>
                <a:cs typeface="Times New Roman" pitchFamily="18" charset="0"/>
              </a:rPr>
              <a:t>: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Determine what events occurred in the system</a:t>
            </a:r>
          </a:p>
        </p:txBody>
      </p:sp>
      <p:sp>
        <p:nvSpPr>
          <p:cNvPr id="11"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pPr/>
              <a:t>92</a:t>
            </a:fld>
            <a:endParaRPr lang="en-US" dirty="0"/>
          </a:p>
        </p:txBody>
      </p:sp>
      <p:sp>
        <p:nvSpPr>
          <p:cNvPr id="7" name="Rectangle 8"/>
          <p:cNvSpPr>
            <a:spLocks noChangeArrowheads="1"/>
          </p:cNvSpPr>
          <p:nvPr/>
        </p:nvSpPr>
        <p:spPr bwMode="auto">
          <a:xfrm>
            <a:off x="0" y="0"/>
            <a:ext cx="2895600" cy="10668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Times New Roman" pitchFamily="18" charset="0"/>
                <a:cs typeface="Times New Roman" pitchFamily="18" charset="0"/>
              </a:rPr>
              <a:t>Crime scene reconstruction</a:t>
            </a:r>
          </a:p>
        </p:txBody>
      </p:sp>
      <p:pic>
        <p:nvPicPr>
          <p:cNvPr id="271362" name="Picture 2" descr="http://www.wickedlocal.com/avon/archive/x1331541290/g2582584bb379e06e7aeb16fa0393f6c4a9239f0ff97ffe.jpg"/>
          <p:cNvPicPr>
            <a:picLocks noChangeAspect="1" noChangeArrowheads="1"/>
          </p:cNvPicPr>
          <p:nvPr/>
        </p:nvPicPr>
        <p:blipFill>
          <a:blip r:embed="rId3"/>
          <a:srcRect/>
          <a:stretch>
            <a:fillRect/>
          </a:stretch>
        </p:blipFill>
        <p:spPr bwMode="auto">
          <a:xfrm>
            <a:off x="7092950" y="0"/>
            <a:ext cx="2051050" cy="1447800"/>
          </a:xfrm>
          <a:prstGeom prst="rect">
            <a:avLst/>
          </a:prstGeom>
          <a:noFill/>
        </p:spPr>
      </p:pic>
      <p:pic>
        <p:nvPicPr>
          <p:cNvPr id="271364" name="Picture 4" descr="http://www.foranlaw.com/images/accident-reconstruction3.jpg"/>
          <p:cNvPicPr>
            <a:picLocks noChangeAspect="1" noChangeArrowheads="1"/>
          </p:cNvPicPr>
          <p:nvPr/>
        </p:nvPicPr>
        <p:blipFill>
          <a:blip r:embed="rId4"/>
          <a:srcRect/>
          <a:stretch>
            <a:fillRect/>
          </a:stretch>
        </p:blipFill>
        <p:spPr bwMode="auto">
          <a:xfrm>
            <a:off x="152400" y="4267200"/>
            <a:ext cx="3014663" cy="1924051"/>
          </a:xfrm>
          <a:prstGeom prst="rect">
            <a:avLst/>
          </a:prstGeom>
          <a:noFill/>
        </p:spPr>
      </p:pic>
      <p:pic>
        <p:nvPicPr>
          <p:cNvPr id="271366" name="Picture 6" descr="http://www.pimagazine.com/books/smart_draw/accident_reconstruction_full.gif"/>
          <p:cNvPicPr>
            <a:picLocks noChangeAspect="1" noChangeArrowheads="1"/>
          </p:cNvPicPr>
          <p:nvPr/>
        </p:nvPicPr>
        <p:blipFill>
          <a:blip r:embed="rId5"/>
          <a:srcRect/>
          <a:stretch>
            <a:fillRect/>
          </a:stretch>
        </p:blipFill>
        <p:spPr bwMode="auto">
          <a:xfrm>
            <a:off x="5480050" y="3810000"/>
            <a:ext cx="2901950" cy="2771776"/>
          </a:xfrm>
          <a:prstGeom prst="rect">
            <a:avLst/>
          </a:prstGeom>
          <a:noFill/>
        </p:spPr>
      </p:pic>
      <p:sp>
        <p:nvSpPr>
          <p:cNvPr id="12" name="Line 10"/>
          <p:cNvSpPr>
            <a:spLocks noChangeShapeType="1"/>
          </p:cNvSpPr>
          <p:nvPr/>
        </p:nvSpPr>
        <p:spPr bwMode="auto">
          <a:xfrm flipV="1">
            <a:off x="3167063" y="5257796"/>
            <a:ext cx="2312987" cy="45719"/>
          </a:xfrm>
          <a:prstGeom prst="line">
            <a:avLst/>
          </a:prstGeom>
          <a:noFill/>
          <a:ln w="92075">
            <a:solidFill>
              <a:srgbClr val="FF0000"/>
            </a:solidFill>
            <a:round/>
            <a:headEnd/>
            <a:tailEnd type="triangle" w="med" len="med"/>
          </a:ln>
        </p:spPr>
        <p:txBody>
          <a:bodyPr/>
          <a:lstStyle/>
          <a:p>
            <a:endParaRPr lang="en-CA"/>
          </a:p>
        </p:txBody>
      </p:sp>
      <p:pic>
        <p:nvPicPr>
          <p:cNvPr id="271368" name="Picture 8" descr="http://cache2.asset-cache.net/xc/sb10068030i-001.jpg?v=1&amp;c=NewsMaker&amp;k=2&amp;d=9746BFA1BA0ACA45DEB3F8C9E528932A49207362A3F24453"/>
          <p:cNvPicPr>
            <a:picLocks noChangeAspect="1" noChangeArrowheads="1"/>
          </p:cNvPicPr>
          <p:nvPr/>
        </p:nvPicPr>
        <p:blipFill>
          <a:blip r:embed="rId6"/>
          <a:srcRect/>
          <a:stretch>
            <a:fillRect/>
          </a:stretch>
        </p:blipFill>
        <p:spPr bwMode="auto">
          <a:xfrm>
            <a:off x="3657600" y="3790932"/>
            <a:ext cx="1143001" cy="276226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1364"/>
                                        </p:tgtEl>
                                        <p:attrNameLst>
                                          <p:attrName>style.visibility</p:attrName>
                                        </p:attrNameLst>
                                      </p:cBhvr>
                                      <p:to>
                                        <p:strVal val="visible"/>
                                      </p:to>
                                    </p:set>
                                    <p:animEffect transition="in" filter="blinds(horizontal)">
                                      <p:cBhvr>
                                        <p:cTn id="7" dur="500"/>
                                        <p:tgtEl>
                                          <p:spTgt spid="27136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par>
                                <p:cTn id="13" presetID="5" presetClass="entr" presetSubtype="10" fill="hold" nodeType="withEffect">
                                  <p:stCondLst>
                                    <p:cond delay="0"/>
                                  </p:stCondLst>
                                  <p:childTnLst>
                                    <p:set>
                                      <p:cBhvr>
                                        <p:cTn id="14" dur="1" fill="hold">
                                          <p:stCondLst>
                                            <p:cond delay="0"/>
                                          </p:stCondLst>
                                        </p:cTn>
                                        <p:tgtEl>
                                          <p:spTgt spid="271368"/>
                                        </p:tgtEl>
                                        <p:attrNameLst>
                                          <p:attrName>style.visibility</p:attrName>
                                        </p:attrNameLst>
                                      </p:cBhvr>
                                      <p:to>
                                        <p:strVal val="visible"/>
                                      </p:to>
                                    </p:set>
                                    <p:animEffect transition="in" filter="checkerboard(across)">
                                      <p:cBhvr>
                                        <p:cTn id="15" dur="500"/>
                                        <p:tgtEl>
                                          <p:spTgt spid="271368"/>
                                        </p:tgtEl>
                                      </p:cBhvr>
                                    </p:animEffect>
                                  </p:childTnLst>
                                </p:cTn>
                              </p:par>
                              <p:par>
                                <p:cTn id="16" presetID="5" presetClass="entr" presetSubtype="10" fill="hold" nodeType="withEffect">
                                  <p:stCondLst>
                                    <p:cond delay="0"/>
                                  </p:stCondLst>
                                  <p:childTnLst>
                                    <p:set>
                                      <p:cBhvr>
                                        <p:cTn id="17" dur="1" fill="hold">
                                          <p:stCondLst>
                                            <p:cond delay="0"/>
                                          </p:stCondLst>
                                        </p:cTn>
                                        <p:tgtEl>
                                          <p:spTgt spid="271366"/>
                                        </p:tgtEl>
                                        <p:attrNameLst>
                                          <p:attrName>style.visibility</p:attrName>
                                        </p:attrNameLst>
                                      </p:cBhvr>
                                      <p:to>
                                        <p:strVal val="visible"/>
                                      </p:to>
                                    </p:set>
                                    <p:animEffect transition="in" filter="checkerboard(across)">
                                      <p:cBhvr>
                                        <p:cTn id="18" dur="500"/>
                                        <p:tgtEl>
                                          <p:spTgt spid="271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http://static.howstuffworks.com/gif/inadmissible-evidence-1.jpg"/>
          <p:cNvPicPr>
            <a:picLocks noChangeAspect="1" noChangeArrowheads="1"/>
          </p:cNvPicPr>
          <p:nvPr/>
        </p:nvPicPr>
        <p:blipFill>
          <a:blip r:embed="rId3"/>
          <a:srcRect/>
          <a:stretch>
            <a:fillRect/>
          </a:stretch>
        </p:blipFill>
        <p:spPr bwMode="auto">
          <a:xfrm>
            <a:off x="1981200" y="3733800"/>
            <a:ext cx="3810000" cy="2971800"/>
          </a:xfrm>
          <a:prstGeom prst="rect">
            <a:avLst/>
          </a:prstGeom>
          <a:noFill/>
        </p:spPr>
      </p:pic>
      <p:pic>
        <p:nvPicPr>
          <p:cNvPr id="100356" name="Picture 4" descr="http://t1.gstatic.com/images?q=tbn:49pVLOf2y3ibeM:http://www.wwu.edu/depts/tutorialcenter/images/calculator.gif"/>
          <p:cNvPicPr>
            <a:picLocks noChangeAspect="1" noChangeArrowheads="1"/>
          </p:cNvPicPr>
          <p:nvPr/>
        </p:nvPicPr>
        <p:blipFill>
          <a:blip r:embed="rId4"/>
          <a:srcRect/>
          <a:stretch>
            <a:fillRect/>
          </a:stretch>
        </p:blipFill>
        <p:spPr bwMode="auto">
          <a:xfrm>
            <a:off x="6858000" y="1752600"/>
            <a:ext cx="1600200" cy="1508125"/>
          </a:xfrm>
          <a:prstGeom prst="rect">
            <a:avLst/>
          </a:prstGeom>
          <a:noFill/>
        </p:spPr>
      </p:pic>
      <p:sp>
        <p:nvSpPr>
          <p:cNvPr id="7" name="Text Box 11"/>
          <p:cNvSpPr txBox="1">
            <a:spLocks noChangeArrowheads="1"/>
          </p:cNvSpPr>
          <p:nvPr/>
        </p:nvSpPr>
        <p:spPr bwMode="auto">
          <a:xfrm>
            <a:off x="6172200" y="4957763"/>
            <a:ext cx="1701800" cy="738664"/>
          </a:xfrm>
          <a:prstGeom prst="rect">
            <a:avLst/>
          </a:prstGeom>
          <a:noFill/>
          <a:ln w="9525" algn="ctr">
            <a:noFill/>
            <a:prstDash val="dash"/>
            <a:miter lim="800000"/>
            <a:headEnd/>
            <a:tailEnd/>
          </a:ln>
          <a:effectLst/>
        </p:spPr>
        <p:txBody>
          <a:bodyPr wrap="square">
            <a:spAutoFit/>
          </a:bodyPr>
          <a:lstStyle/>
          <a:p>
            <a:pPr algn="ctr">
              <a:spcBef>
                <a:spcPct val="50000"/>
              </a:spcBef>
            </a:pPr>
            <a:r>
              <a:rPr lang="en-US" sz="1400" b="1" dirty="0">
                <a:latin typeface="Times New Roman" pitchFamily="18" charset="0"/>
                <a:ea typeface="宋体" pitchFamily="2" charset="-122"/>
              </a:rPr>
              <a:t>Here is your evidence your honor</a:t>
            </a:r>
          </a:p>
        </p:txBody>
      </p:sp>
      <p:sp>
        <p:nvSpPr>
          <p:cNvPr id="8" name="AutoShape 12"/>
          <p:cNvSpPr>
            <a:spLocks noChangeArrowheads="1"/>
          </p:cNvSpPr>
          <p:nvPr/>
        </p:nvSpPr>
        <p:spPr bwMode="auto">
          <a:xfrm>
            <a:off x="6129338" y="3260725"/>
            <a:ext cx="1744662" cy="1643063"/>
          </a:xfrm>
          <a:prstGeom prst="wedgeRectCallout">
            <a:avLst>
              <a:gd name="adj1" fmla="val -114699"/>
              <a:gd name="adj2" fmla="val 51269"/>
            </a:avLst>
          </a:prstGeom>
          <a:noFill/>
          <a:ln w="9525">
            <a:solidFill>
              <a:schemeClr val="tx1"/>
            </a:solidFill>
            <a:miter lim="800000"/>
            <a:headEnd/>
            <a:tailEnd/>
          </a:ln>
          <a:effectLst/>
        </p:spPr>
        <p:txBody>
          <a:bodyPr/>
          <a:lstStyle/>
          <a:p>
            <a:pPr algn="ctr"/>
            <a:endParaRPr lang="en-US">
              <a:ea typeface="宋体" pitchFamily="2" charset="-122"/>
            </a:endParaRPr>
          </a:p>
        </p:txBody>
      </p:sp>
      <p:pic>
        <p:nvPicPr>
          <p:cNvPr id="9" name="Picture 8" descr="http://www.our-picks.com/wp-content/uploads/2007/08/cruzer_usb_drive.gif"/>
          <p:cNvPicPr>
            <a:picLocks noChangeAspect="1" noChangeArrowheads="1"/>
          </p:cNvPicPr>
          <p:nvPr/>
        </p:nvPicPr>
        <p:blipFill>
          <a:blip r:embed="rId5"/>
          <a:srcRect/>
          <a:stretch>
            <a:fillRect/>
          </a:stretch>
        </p:blipFill>
        <p:spPr bwMode="auto">
          <a:xfrm>
            <a:off x="6172200" y="3505200"/>
            <a:ext cx="1588293" cy="1161655"/>
          </a:xfrm>
          <a:prstGeom prst="rect">
            <a:avLst/>
          </a:prstGeom>
          <a:noFill/>
        </p:spPr>
      </p:pic>
      <p:pic>
        <p:nvPicPr>
          <p:cNvPr id="137220" name="Picture 4" descr="http://familyrights.us/images/confidential_folder.jpg"/>
          <p:cNvPicPr>
            <a:picLocks noChangeAspect="1" noChangeArrowheads="1"/>
          </p:cNvPicPr>
          <p:nvPr/>
        </p:nvPicPr>
        <p:blipFill>
          <a:blip r:embed="rId6"/>
          <a:srcRect/>
          <a:stretch>
            <a:fillRect/>
          </a:stretch>
        </p:blipFill>
        <p:spPr bwMode="auto">
          <a:xfrm>
            <a:off x="6236494" y="3222625"/>
            <a:ext cx="1523999" cy="1752600"/>
          </a:xfrm>
          <a:prstGeom prst="rect">
            <a:avLst/>
          </a:prstGeom>
          <a:noFill/>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6300" y="1819488"/>
            <a:ext cx="2209800" cy="1350435"/>
          </a:xfrm>
          <a:prstGeom prst="rect">
            <a:avLst/>
          </a:prstGeom>
        </p:spPr>
      </p:pic>
      <p:sp>
        <p:nvSpPr>
          <p:cNvPr id="19" name="灯片编号占位符 2">
            <a:extLst>
              <a:ext uri="{FF2B5EF4-FFF2-40B4-BE49-F238E27FC236}">
                <a16:creationId xmlns:a16="http://schemas.microsoft.com/office/drawing/2014/main" id="{76444D6D-A963-49CF-84E7-0D3143B405A3}"/>
              </a:ext>
            </a:extLst>
          </p:cNvPr>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fld id="{E8F6D765-499E-4957-B84C-40BB8B7FE783}" type="slidenum">
              <a:rPr lang="zh-CN" altLang="en-US" sz="1400">
                <a:latin typeface="Times New Roman" panose="02020603050405020304" pitchFamily="18" charset="0"/>
                <a:ea typeface="宋体" panose="02010600030101010101" pitchFamily="2" charset="-122"/>
              </a:rPr>
              <a:pPr algn="r">
                <a:spcBef>
                  <a:spcPct val="0"/>
                </a:spcBef>
                <a:buClrTx/>
                <a:buSzTx/>
                <a:buFontTx/>
                <a:buNone/>
              </a:pPr>
              <a:t>93</a:t>
            </a:fld>
            <a:endParaRPr lang="en-US" altLang="zh-CN" sz="1400">
              <a:latin typeface="Times New Roman" panose="02020603050405020304" pitchFamily="18" charset="0"/>
              <a:ea typeface="宋体" panose="02010600030101010101" pitchFamily="2" charset="-122"/>
            </a:endParaRPr>
          </a:p>
        </p:txBody>
      </p:sp>
      <p:sp>
        <p:nvSpPr>
          <p:cNvPr id="20" name="Rectangle 8">
            <a:extLst>
              <a:ext uri="{FF2B5EF4-FFF2-40B4-BE49-F238E27FC236}">
                <a16:creationId xmlns:a16="http://schemas.microsoft.com/office/drawing/2014/main" id="{56A2B633-67D3-47DA-9E43-D1110F14A90A}"/>
              </a:ext>
            </a:extLst>
          </p:cNvPr>
          <p:cNvSpPr>
            <a:spLocks noChangeArrowheads="1"/>
          </p:cNvSpPr>
          <p:nvPr/>
        </p:nvSpPr>
        <p:spPr bwMode="auto">
          <a:xfrm>
            <a:off x="0" y="0"/>
            <a:ext cx="2667000" cy="1066800"/>
          </a:xfrm>
          <a:prstGeom prst="rect">
            <a:avLst/>
          </a:prstGeom>
          <a:solidFill>
            <a:schemeClr val="accent1"/>
          </a:solidFill>
          <a:ln w="9525">
            <a:solidFill>
              <a:schemeClr val="tx1"/>
            </a:solidFill>
            <a:miter lim="800000"/>
            <a:headEnd/>
            <a:tailEnd/>
          </a:ln>
        </p:spPr>
        <p:txBody>
          <a:bodyPr wrap="none" anchor="ctr"/>
          <a:lstStyle/>
          <a:p>
            <a:pPr algn="ctr"/>
            <a:r>
              <a:rPr lang="en-US" sz="2000" dirty="0">
                <a:latin typeface="Times New Roman" pitchFamily="18" charset="0"/>
                <a:cs typeface="Times New Roman" pitchFamily="18" charset="0"/>
              </a:rPr>
              <a:t>Presentation Phase</a:t>
            </a:r>
          </a:p>
        </p:txBody>
      </p:sp>
      <p:pic>
        <p:nvPicPr>
          <p:cNvPr id="2050" name="Picture 2" descr="Expert Witness - Dr. Elisabeth &amp;quot;Eli&amp;quot; Sheff">
            <a:extLst>
              <a:ext uri="{FF2B5EF4-FFF2-40B4-BE49-F238E27FC236}">
                <a16:creationId xmlns:a16="http://schemas.microsoft.com/office/drawing/2014/main" id="{2B579546-24F3-495A-9002-1FC7CED01E0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4553" y="1352745"/>
            <a:ext cx="2197893" cy="1424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290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268CD112-E82A-4316-89E7-C642FA6B47EB}"/>
              </a:ext>
            </a:extLst>
          </p:cNvPr>
          <p:cNvSpPr>
            <a:spLocks noGrp="1"/>
          </p:cNvSpPr>
          <p:nvPr>
            <p:ph type="title"/>
          </p:nvPr>
        </p:nvSpPr>
        <p:spPr>
          <a:xfrm>
            <a:off x="685800" y="457200"/>
            <a:ext cx="7772400" cy="757238"/>
          </a:xfrm>
        </p:spPr>
        <p:txBody>
          <a:bodyPr/>
          <a:lstStyle/>
          <a:p>
            <a:pPr algn="ctr"/>
            <a:r>
              <a:rPr lang="en-US" altLang="en-US" u="none" dirty="0">
                <a:latin typeface="Times New Roman" panose="02020603050405020304" pitchFamily="18" charset="0"/>
                <a:cs typeface="Times New Roman" panose="02020603050405020304" pitchFamily="18" charset="0"/>
              </a:rPr>
              <a:t>Discussion </a:t>
            </a:r>
          </a:p>
        </p:txBody>
      </p:sp>
      <p:sp>
        <p:nvSpPr>
          <p:cNvPr id="3" name="Content Placeholder 2">
            <a:extLst>
              <a:ext uri="{FF2B5EF4-FFF2-40B4-BE49-F238E27FC236}">
                <a16:creationId xmlns:a16="http://schemas.microsoft.com/office/drawing/2014/main" id="{E0AE3D81-03C4-43CC-901C-DEF37248C1D8}"/>
              </a:ext>
            </a:extLst>
          </p:cNvPr>
          <p:cNvSpPr>
            <a:spLocks noGrp="1"/>
          </p:cNvSpPr>
          <p:nvPr>
            <p:ph idx="1"/>
          </p:nvPr>
        </p:nvSpPr>
        <p:spPr>
          <a:xfrm>
            <a:off x="543791" y="1656485"/>
            <a:ext cx="8229600" cy="1033462"/>
          </a:xfrm>
        </p:spPr>
        <p:txBody>
          <a:bodyPr>
            <a:normAutofit/>
          </a:bodyPr>
          <a:lstStyle/>
          <a:p>
            <a:pPr marL="0" indent="0" algn="just">
              <a:buNone/>
              <a:defRPr/>
            </a:pPr>
            <a:r>
              <a:rPr lang="en-US" sz="2400" b="1" dirty="0">
                <a:latin typeface="Times New Roman" panose="02020603050405020304" pitchFamily="18" charset="0"/>
                <a:cs typeface="Times New Roman" panose="02020603050405020304" pitchFamily="18" charset="0"/>
              </a:rPr>
              <a:t>What is the difference between Digital </a:t>
            </a:r>
            <a:r>
              <a:rPr lang="en-US" sz="2400" b="1" u="sng" dirty="0">
                <a:latin typeface="Times New Roman" panose="02020603050405020304" pitchFamily="18" charset="0"/>
                <a:cs typeface="Times New Roman" panose="02020603050405020304" pitchFamily="18" charset="0"/>
              </a:rPr>
              <a:t>Forensics</a:t>
            </a:r>
            <a:r>
              <a:rPr lang="en-US" sz="2400" b="1" dirty="0">
                <a:latin typeface="Times New Roman" panose="02020603050405020304" pitchFamily="18" charset="0"/>
                <a:cs typeface="Times New Roman" panose="02020603050405020304" pitchFamily="18" charset="0"/>
              </a:rPr>
              <a:t> and Digital </a:t>
            </a:r>
            <a:r>
              <a:rPr lang="en-US" sz="2400" b="1" u="sng" dirty="0">
                <a:latin typeface="Times New Roman" panose="02020603050405020304" pitchFamily="18" charset="0"/>
                <a:cs typeface="Times New Roman" panose="02020603050405020304" pitchFamily="18" charset="0"/>
              </a:rPr>
              <a:t>Investigation</a:t>
            </a:r>
            <a:r>
              <a:rPr lang="en-US" sz="2400"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pic>
        <p:nvPicPr>
          <p:cNvPr id="73732" name="Picture 4" descr="discussion">
            <a:extLst>
              <a:ext uri="{FF2B5EF4-FFF2-40B4-BE49-F238E27FC236}">
                <a16:creationId xmlns:a16="http://schemas.microsoft.com/office/drawing/2014/main" id="{5DB42593-F975-418B-AD1B-DB8B3789B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36" y="4547465"/>
            <a:ext cx="187642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5">
            <a:extLst>
              <a:ext uri="{FF2B5EF4-FFF2-40B4-BE49-F238E27FC236}">
                <a16:creationId xmlns:a16="http://schemas.microsoft.com/office/drawing/2014/main" id="{D2F8B65A-8ABC-491F-BBB8-17681B7325B5}"/>
              </a:ext>
            </a:extLst>
          </p:cNvPr>
          <p:cNvSpPr>
            <a:spLocks noGrp="1"/>
          </p:cNvSpPr>
          <p:nvPr>
            <p:ph type="sldNum" sz="quarter" idx="12"/>
          </p:nvPr>
        </p:nvSpPr>
        <p:spPr>
          <a:xfrm>
            <a:off x="7994650" y="6400800"/>
            <a:ext cx="768350" cy="457200"/>
          </a:xfrm>
          <a:noFill/>
        </p:spPr>
        <p:txBody>
          <a:bodyPr/>
          <a:lstStyle/>
          <a:p>
            <a:fld id="{CC941794-6EDC-4502-8330-BB943E511C3D}" type="slidenum">
              <a:rPr lang="en-US" smtClean="0"/>
              <a:pPr/>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type="body" idx="1"/>
          </p:nvPr>
        </p:nvSpPr>
        <p:spPr>
          <a:xfrm>
            <a:off x="1905000" y="1117523"/>
            <a:ext cx="3962400" cy="571500"/>
          </a:xfrm>
        </p:spPr>
        <p:txBody>
          <a:bodyPr/>
          <a:lstStyle/>
          <a:p>
            <a:pPr marL="0" lvl="2" indent="0">
              <a:buNone/>
            </a:pPr>
            <a:r>
              <a:rPr lang="en-US" altLang="zh-CN" sz="2800" dirty="0">
                <a:latin typeface="Times New Roman" pitchFamily="18" charset="0"/>
                <a:ea typeface="SimSun" pitchFamily="2" charset="-122"/>
                <a:cs typeface="Times New Roman" pitchFamily="18" charset="0"/>
              </a:rPr>
              <a:t>Chapters 1, 2 and 3</a:t>
            </a:r>
            <a:endParaRPr lang="en-US" altLang="zh-CN" sz="2800" dirty="0">
              <a:ea typeface="SimSun" pitchFamily="2" charset="-122"/>
              <a:cs typeface="Times New Roman" pitchFamily="18" charset="0"/>
            </a:endParaRPr>
          </a:p>
        </p:txBody>
      </p:sp>
      <p:sp>
        <p:nvSpPr>
          <p:cNvPr id="7" name="Rectangle 2"/>
          <p:cNvSpPr>
            <a:spLocks noGrp="1" noChangeArrowheads="1"/>
          </p:cNvSpPr>
          <p:nvPr>
            <p:ph type="title"/>
          </p:nvPr>
        </p:nvSpPr>
        <p:spPr>
          <a:xfrm>
            <a:off x="222250" y="209549"/>
            <a:ext cx="7772400" cy="571500"/>
          </a:xfrm>
        </p:spPr>
        <p:txBody>
          <a:bodyPr/>
          <a:lstStyle/>
          <a:p>
            <a:r>
              <a:rPr lang="en-US" altLang="zh-CN" u="none" dirty="0">
                <a:latin typeface="Times New Roman" pitchFamily="18" charset="0"/>
                <a:ea typeface="SimSun" pitchFamily="2" charset="-122"/>
                <a:cs typeface="Times New Roman" pitchFamily="18" charset="0"/>
              </a:rPr>
              <a:t>Reading materials</a:t>
            </a:r>
          </a:p>
        </p:txBody>
      </p:sp>
      <p:pic>
        <p:nvPicPr>
          <p:cNvPr id="6" name="Picture 2" descr="https://s3.amazonaws.com/bookalytics-cover-images/9783030005818-big.jpg">
            <a:extLst>
              <a:ext uri="{FF2B5EF4-FFF2-40B4-BE49-F238E27FC236}">
                <a16:creationId xmlns:a16="http://schemas.microsoft.com/office/drawing/2014/main" id="{CB9FF46D-F3E8-4E1D-8C26-84F046A2C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82" y="857249"/>
            <a:ext cx="893618" cy="13448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CEB9858-4F8D-4F8D-B524-E2A55EFA9224}"/>
              </a:ext>
            </a:extLst>
          </p:cNvPr>
          <p:cNvSpPr txBox="1">
            <a:spLocks noChangeArrowheads="1"/>
          </p:cNvSpPr>
          <p:nvPr/>
        </p:nvSpPr>
        <p:spPr bwMode="auto">
          <a:xfrm>
            <a:off x="533400" y="2438400"/>
            <a:ext cx="8229600" cy="3962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altLang="zh-CN" sz="2400" kern="0" dirty="0">
                <a:latin typeface="Times New Roman" pitchFamily="18" charset="0"/>
                <a:ea typeface="SimSun" pitchFamily="2" charset="-122"/>
                <a:cs typeface="Times New Roman" pitchFamily="18" charset="0"/>
              </a:rPr>
              <a:t>IETF RFC 3227: Guidelines for Evidence Collection and Archiving. Feb. 2002. http://www.rfc-archive.org/getrfc.php?rfc=3227</a:t>
            </a:r>
          </a:p>
          <a:p>
            <a:r>
              <a:rPr lang="en-US" altLang="zh-CN" sz="2400" kern="0" dirty="0">
                <a:latin typeface="Times New Roman" pitchFamily="18" charset="0"/>
                <a:ea typeface="SimSun" pitchFamily="2" charset="-122"/>
                <a:cs typeface="Times New Roman" pitchFamily="18" charset="0"/>
              </a:rPr>
              <a:t>How to Keep a Digital Chain of Custody. http://www.csoonline.com/article/220718/How_to_Keep_a_Digital_Chain_of_Custody</a:t>
            </a:r>
          </a:p>
          <a:p>
            <a:r>
              <a:rPr lang="en-US" altLang="zh-CN" sz="2400" kern="0" dirty="0">
                <a:latin typeface="Times New Roman" pitchFamily="18" charset="0"/>
                <a:ea typeface="SimSun" pitchFamily="2" charset="-122"/>
                <a:cs typeface="Times New Roman" pitchFamily="18" charset="0"/>
              </a:rPr>
              <a:t>Chain of Custody: Authenticating Digital Evidence. http://www.criminallawlibraryblog.com/2009/02/chain_of_custody_authenticatin_1.html</a:t>
            </a:r>
          </a:p>
        </p:txBody>
      </p:sp>
      <p:sp>
        <p:nvSpPr>
          <p:cNvPr id="9" name="Slide Number Placeholder 5">
            <a:extLst>
              <a:ext uri="{FF2B5EF4-FFF2-40B4-BE49-F238E27FC236}">
                <a16:creationId xmlns:a16="http://schemas.microsoft.com/office/drawing/2014/main" id="{225DD685-DE32-405E-86B6-1191CD422F1F}"/>
              </a:ext>
            </a:extLst>
          </p:cNvPr>
          <p:cNvSpPr>
            <a:spLocks noGrp="1"/>
          </p:cNvSpPr>
          <p:nvPr>
            <p:ph type="sldNum" sz="quarter" idx="12"/>
          </p:nvPr>
        </p:nvSpPr>
        <p:spPr>
          <a:xfrm>
            <a:off x="7994650" y="6400800"/>
            <a:ext cx="768350" cy="457200"/>
          </a:xfrm>
          <a:noFill/>
        </p:spPr>
        <p:txBody>
          <a:bodyPr/>
          <a:lstStyle/>
          <a:p>
            <a:fld id="{CC941794-6EDC-4502-8330-BB943E511C3D}" type="slidenum">
              <a:rPr lang="en-US" smtClean="0"/>
              <a:pPr/>
              <a:t>95</a:t>
            </a:fld>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0729A481-BDB8-429C-BCB8-A5EC859CFB69}"/>
              </a:ext>
            </a:extLst>
          </p:cNvPr>
          <p:cNvSpPr>
            <a:spLocks noGrp="1" noChangeArrowheads="1"/>
          </p:cNvSpPr>
          <p:nvPr>
            <p:ph type="title"/>
          </p:nvPr>
        </p:nvSpPr>
        <p:spPr/>
        <p:txBody>
          <a:bodyPr/>
          <a:lstStyle/>
          <a:p>
            <a:r>
              <a:rPr lang="en-US" altLang="en-US" u="none">
                <a:latin typeface="Times New Roman" panose="02020603050405020304" pitchFamily="18" charset="0"/>
                <a:cs typeface="Times New Roman" panose="02020603050405020304" pitchFamily="18" charset="0"/>
              </a:rPr>
              <a:t>Acknowledgements</a:t>
            </a:r>
          </a:p>
        </p:txBody>
      </p:sp>
      <p:sp>
        <p:nvSpPr>
          <p:cNvPr id="65539" name="Content Placeholder 2">
            <a:extLst>
              <a:ext uri="{FF2B5EF4-FFF2-40B4-BE49-F238E27FC236}">
                <a16:creationId xmlns:a16="http://schemas.microsoft.com/office/drawing/2014/main" id="{0046B36D-67F4-44B0-A068-79ADA4C5CA4B}"/>
              </a:ext>
            </a:extLst>
          </p:cNvPr>
          <p:cNvSpPr>
            <a:spLocks noGrp="1" noChangeArrowheads="1"/>
          </p:cNvSpPr>
          <p:nvPr>
            <p:ph idx="1"/>
          </p:nvPr>
        </p:nvSpPr>
        <p:spPr>
          <a:xfrm>
            <a:off x="539750" y="1412875"/>
            <a:ext cx="8223250" cy="2168525"/>
          </a:xfrm>
        </p:spPr>
        <p:txBody>
          <a:bodyPr/>
          <a:lstStyle/>
          <a:p>
            <a:pPr marL="0" indent="0" algn="just">
              <a:buNone/>
            </a:pPr>
            <a:r>
              <a:rPr lang="en-US" altLang="en-US" dirty="0">
                <a:latin typeface="Times New Roman" panose="02020603050405020304" pitchFamily="18" charset="0"/>
                <a:cs typeface="Times New Roman" panose="02020603050405020304" pitchFamily="18" charset="0"/>
              </a:rPr>
              <a:t>Portions of this course design, organization, policies, syllabus, etc. came from Dr. Brian Carrier (The Author of The Sleuth Kit (TSK)), Dr. John A. Hamilton, Prof. Gordon Russell, Prof. Patrick </a:t>
            </a:r>
            <a:r>
              <a:rPr lang="en-US" altLang="en-US" dirty="0" err="1">
                <a:latin typeface="Times New Roman" panose="02020603050405020304" pitchFamily="18" charset="0"/>
                <a:cs typeface="Times New Roman" panose="02020603050405020304" pitchFamily="18" charset="0"/>
              </a:rPr>
              <a:t>Vilkinofsky</a:t>
            </a:r>
            <a:r>
              <a:rPr lang="en-US" altLang="en-US" dirty="0">
                <a:latin typeface="Times New Roman" panose="02020603050405020304" pitchFamily="18" charset="0"/>
                <a:cs typeface="Times New Roman" panose="02020603050405020304" pitchFamily="18" charset="0"/>
              </a:rPr>
              <a:t>, Prof. Scott L. </a:t>
            </a:r>
            <a:r>
              <a:rPr lang="en-US" altLang="en-US" dirty="0" err="1">
                <a:latin typeface="Times New Roman" panose="02020603050405020304" pitchFamily="18" charset="0"/>
                <a:cs typeface="Times New Roman" panose="02020603050405020304" pitchFamily="18" charset="0"/>
              </a:rPr>
              <a:t>Ksander</a:t>
            </a:r>
            <a:r>
              <a:rPr lang="en-US" altLang="en-US" dirty="0">
                <a:latin typeface="Times New Roman" panose="02020603050405020304" pitchFamily="18" charset="0"/>
                <a:cs typeface="Times New Roman" panose="02020603050405020304" pitchFamily="18" charset="0"/>
              </a:rPr>
              <a:t>, and Prof. Nick Sumner.</a:t>
            </a:r>
          </a:p>
        </p:txBody>
      </p:sp>
      <p:sp>
        <p:nvSpPr>
          <p:cNvPr id="5" name="Slide Number Placeholder 3">
            <a:extLst>
              <a:ext uri="{FF2B5EF4-FFF2-40B4-BE49-F238E27FC236}">
                <a16:creationId xmlns:a16="http://schemas.microsoft.com/office/drawing/2014/main" id="{B4692974-4CAE-4B09-A904-FA9A2917A745}"/>
              </a:ext>
            </a:extLst>
          </p:cNvPr>
          <p:cNvSpPr>
            <a:spLocks noGrp="1" noChangeArrowheads="1"/>
          </p:cNvSpPr>
          <p:nvPr>
            <p:ph type="sldNum" sz="quarter" idx="12"/>
          </p:nvPr>
        </p:nvSpPr>
        <p:spPr>
          <a:xfrm>
            <a:off x="79946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910A58D6-CAD2-43EC-AD46-479747228867}" type="slidenum">
              <a:rPr lang="en-US" altLang="en-US" sz="1400" smtClean="0">
                <a:latin typeface="Times New Roman" panose="02020603050405020304" pitchFamily="18" charset="0"/>
              </a:rPr>
              <a:pPr>
                <a:spcBef>
                  <a:spcPct val="0"/>
                </a:spcBef>
                <a:buClrTx/>
                <a:buSzTx/>
                <a:buFontTx/>
                <a:buNone/>
              </a:pPr>
              <a:t>96</a:t>
            </a:fld>
            <a:endParaRPr lang="en-US" altLang="en-US" sz="1400">
              <a:latin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3rdEdition_Chapter2">
  <a:themeElements>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rdEdition_Chapter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rdEdition_Chapter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rdEdition_Chapter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rdEdition_Chapter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rdEdition_Chapter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rdEdition_Chapter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rdEdition_Chapter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3rdEdition_Chapter2</Template>
  <TotalTime>25961</TotalTime>
  <Words>9672</Words>
  <Application>Microsoft Office PowerPoint</Application>
  <PresentationFormat>On-screen Show (4:3)</PresentationFormat>
  <Paragraphs>822</Paragraphs>
  <Slides>96</Slides>
  <Notes>92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Arial</vt:lpstr>
      <vt:lpstr>Bradley Hand ITC</vt:lpstr>
      <vt:lpstr>Brush Script MT</vt:lpstr>
      <vt:lpstr>Calibri</vt:lpstr>
      <vt:lpstr>CMR10</vt:lpstr>
      <vt:lpstr>Comic Sans MS</vt:lpstr>
      <vt:lpstr>Tahoma</vt:lpstr>
      <vt:lpstr>Times New Roman</vt:lpstr>
      <vt:lpstr>Wingdings</vt:lpstr>
      <vt:lpstr>ZapfDingbats</vt:lpstr>
      <vt:lpstr>3rdEdition_Chapter2</vt:lpstr>
      <vt:lpstr>Winter 2022</vt:lpstr>
      <vt:lpstr>PowerPoint Presentation</vt:lpstr>
      <vt:lpstr>Claim</vt:lpstr>
      <vt:lpstr>How to do well in this course? </vt:lpstr>
      <vt:lpstr>Be Interested.</vt:lpstr>
      <vt:lpstr>Course logistics</vt:lpstr>
      <vt:lpstr>Course logistics (cont’d)</vt:lpstr>
      <vt:lpstr>Course logistics (cont’d)</vt:lpstr>
      <vt:lpstr>Textbook</vt:lpstr>
      <vt:lpstr>Course logistics (cont’d)</vt:lpstr>
      <vt:lpstr>Theory</vt:lpstr>
      <vt:lpstr>Claim</vt:lpstr>
      <vt:lpstr>Grading</vt:lpstr>
      <vt:lpstr>Hands-on Exercises</vt:lpstr>
      <vt:lpstr>Course Project</vt:lpstr>
      <vt:lpstr>Course Project (cont’d)</vt:lpstr>
      <vt:lpstr>Course Project (cont’d)</vt:lpstr>
      <vt:lpstr>Course Project (cont’d)</vt:lpstr>
      <vt:lpstr>Course Project (cont’d)</vt:lpstr>
      <vt:lpstr>PowerPoint Presentation</vt:lpstr>
      <vt:lpstr>PowerPoint Presentation</vt:lpstr>
      <vt:lpstr>PowerPoint Presentation</vt:lpstr>
      <vt:lpstr>PowerPoint Presentation</vt:lpstr>
      <vt:lpstr>PowerPoint Presentation</vt:lpstr>
      <vt:lpstr>Non-graded hands-on exercises</vt:lpstr>
      <vt:lpstr>Introduction to Digital Forensics</vt:lpstr>
      <vt:lpstr>PowerPoint Presentation</vt:lpstr>
      <vt:lpstr>PowerPoint Presentation</vt:lpstr>
      <vt:lpstr>PowerPoint Presentation</vt:lpstr>
      <vt:lpstr>Locard’s exchange principle</vt:lpstr>
      <vt:lpstr>PowerPoint Presentation</vt:lpstr>
      <vt:lpstr>PowerPoint Presentation</vt:lpstr>
      <vt:lpstr>Dose of Reality:     Digital Age </vt:lpstr>
      <vt:lpstr>Dose of Reality:     Digital Age (cont’d)</vt:lpstr>
      <vt:lpstr>Dose of Reality:     Digital Age (cont’d)</vt:lpstr>
      <vt:lpstr>PowerPoint Presentation</vt:lpstr>
      <vt:lpstr>PowerPoint Presentation</vt:lpstr>
      <vt:lpstr>Dose of Reality: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Forensics</vt:lpstr>
      <vt:lpstr>PowerPoint Presentation</vt:lpstr>
      <vt:lpstr>PowerPoint Presentation</vt:lpstr>
      <vt:lpstr>PowerPoint Presentation</vt:lpstr>
      <vt:lpstr>PowerPoint Presentation</vt:lpstr>
      <vt:lpstr>PowerPoint Presentation</vt:lpstr>
      <vt:lpstr>PowerPoint Presentation</vt:lpstr>
      <vt:lpstr>Sarah Palin email hack</vt:lpstr>
      <vt:lpstr>PowerPoint Presentation</vt:lpstr>
      <vt:lpstr>Digital Investigation Fundamentals</vt:lpstr>
      <vt:lpstr>Digital Investigation Foundations</vt:lpstr>
      <vt:lpstr>Digital Investigation Foundations (Cont’d)</vt:lpstr>
      <vt:lpstr>Digital Forensics and Digital Investigation</vt:lpstr>
      <vt:lpstr>digital investigation</vt:lpstr>
      <vt:lpstr>Digital Evidence </vt:lpstr>
      <vt:lpstr>Forensic evidence cannot be modified or changed.</vt:lpstr>
      <vt:lpstr>Forensic evidence cannot be modified or changed.</vt:lpstr>
      <vt:lpstr>Forensic evidence cannot be modified or changed.</vt:lpstr>
      <vt:lpstr>Dose of Reality: </vt:lpstr>
      <vt:lpstr>Dose of Reality: (cont’d)</vt:lpstr>
      <vt:lpstr>Hash Function</vt:lpstr>
      <vt:lpstr>Hash Function (cont’d)</vt:lpstr>
      <vt:lpstr>Common Hash Functions </vt:lpstr>
      <vt:lpstr>Chain of Custody</vt:lpstr>
      <vt:lpstr>Creating &amp; Maintaining Digital Chain of Custody</vt:lpstr>
      <vt:lpstr>Creating &amp; Maintaining Digital Chain of Custody (cont’d)</vt:lpstr>
      <vt:lpstr>Creating &amp; Maintaining Digital Chain of Custody (cont’d)</vt:lpstr>
      <vt:lpstr>Computer forensics investigation Procedure </vt:lpstr>
      <vt:lpstr>Computer forensics investigation Procedure (cont’d)</vt:lpstr>
      <vt:lpstr>Computer forensics investigation Procedure (cont’d)</vt:lpstr>
      <vt:lpstr>PowerPoint Presentation</vt:lpstr>
      <vt:lpstr>……</vt:lpstr>
      <vt:lpstr>Digital Forensics Tools</vt:lpstr>
      <vt:lpstr>Build Your Own Forensic Workstation </vt:lpstr>
      <vt:lpstr>Build Your Own Forensic Workstation (cont’d) </vt:lpstr>
      <vt:lpstr>Computer forensics investigation Procedure (cont’d)</vt:lpstr>
      <vt:lpstr>Digital Crime Scene Investigation</vt:lpstr>
      <vt:lpstr>PowerPoint Presentation</vt:lpstr>
      <vt:lpstr>Computer forensics investigation Procedure (cont’d)</vt:lpstr>
      <vt:lpstr>Computer forensics investigation Procedure (cont’d)</vt:lpstr>
      <vt:lpstr>PowerPoint Presentation</vt:lpstr>
      <vt:lpstr>(Cont’d)</vt:lpstr>
      <vt:lpstr>PowerPoint Presentation</vt:lpstr>
      <vt:lpstr>PowerPoint Presentation</vt:lpstr>
      <vt:lpstr>PowerPoint Presentation</vt:lpstr>
      <vt:lpstr>Discussion </vt:lpstr>
      <vt:lpstr>Reading materials</vt:lpstr>
      <vt:lpstr>Acknowledgements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 1</dc:title>
  <dc:creator>Xiaodong Lin</dc:creator>
  <dc:description/>
  <cp:lastModifiedBy>Xiaodong Lin</cp:lastModifiedBy>
  <cp:revision>2142</cp:revision>
  <cp:lastPrinted>2017-01-10T23:15:46Z</cp:lastPrinted>
  <dcterms:created xsi:type="dcterms:W3CDTF">2005-12-02T21:35:47Z</dcterms:created>
  <dcterms:modified xsi:type="dcterms:W3CDTF">2022-02-22T22:10:43Z</dcterms:modified>
</cp:coreProperties>
</file>